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9" r:id="rId3"/>
    <p:sldId id="287" r:id="rId4"/>
    <p:sldId id="272" r:id="rId5"/>
    <p:sldId id="275" r:id="rId6"/>
    <p:sldId id="282" r:id="rId7"/>
    <p:sldId id="281" r:id="rId8"/>
    <p:sldId id="273" r:id="rId9"/>
    <p:sldId id="285" r:id="rId10"/>
    <p:sldId id="284" r:id="rId11"/>
    <p:sldId id="276" r:id="rId12"/>
    <p:sldId id="279" r:id="rId13"/>
    <p:sldId id="280" r:id="rId14"/>
    <p:sldId id="278" r:id="rId15"/>
    <p:sldId id="277" r:id="rId16"/>
    <p:sldId id="288" r:id="rId17"/>
    <p:sldId id="293" r:id="rId18"/>
    <p:sldId id="294" r:id="rId19"/>
    <p:sldId id="295" r:id="rId20"/>
    <p:sldId id="292" r:id="rId21"/>
    <p:sldId id="289" r:id="rId22"/>
    <p:sldId id="271" r:id="rId23"/>
    <p:sldId id="270" r:id="rId24"/>
    <p:sldId id="283" r:id="rId25"/>
    <p:sldId id="286" r:id="rId26"/>
    <p:sldId id="297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045" autoAdjust="0"/>
  </p:normalViewPr>
  <p:slideViewPr>
    <p:cSldViewPr snapToGrid="0">
      <p:cViewPr varScale="1">
        <p:scale>
          <a:sx n="91" d="100"/>
          <a:sy n="91" d="100"/>
        </p:scale>
        <p:origin x="2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discipline: African Studies and Aid Industry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Southwest Nigeria </a:t>
          </a:r>
          <a:br>
            <a:rPr lang="en-US" sz="2000" dirty="0"/>
          </a:br>
          <a:r>
            <a:rPr lang="en-US" sz="2000" dirty="0"/>
            <a:t>1999-2019</a:t>
          </a:r>
          <a:br>
            <a:rPr lang="en-US" sz="2000" dirty="0"/>
          </a:br>
          <a:r>
            <a:rPr lang="en-US" sz="2000" dirty="0"/>
            <a:t>[Fieldwork]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Global crisis of Democracy 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Y="13422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All Crosses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The discipline: African Studies and Aid Industry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Southwest Nigeria </a:t>
          </a:r>
          <a:br>
            <a:rPr lang="en-US" sz="1600" dirty="0"/>
          </a:br>
          <a:r>
            <a:rPr lang="en-US" sz="1600" dirty="0"/>
            <a:t>1999-2019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Global crisis of Democracy 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102094" custScaleY="110576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X="-1047" custLinFactNeighborY="-1920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All Crosses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X="78893" custScaleY="61901" custLinFactNeighborX="14264" custLinFactNeighborY="-33214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75820" y="148214"/>
          <a:ext cx="1612687" cy="1612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19507" y="491901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60288" y="2109210"/>
          <a:ext cx="2643750" cy="120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The discipline: African Studies and Aid Industry </a:t>
          </a:r>
        </a:p>
      </dsp:txBody>
      <dsp:txXfrm>
        <a:off x="60288" y="2109210"/>
        <a:ext cx="2643750" cy="1208007"/>
      </dsp:txXfrm>
    </dsp:sp>
    <dsp:sp modelId="{BCD8CDD9-0C56-4401-ADB1-8B48DAB2C96F}">
      <dsp:nvSpPr>
        <dsp:cNvPr id="0" name=""/>
        <dsp:cNvSpPr/>
      </dsp:nvSpPr>
      <dsp:spPr>
        <a:xfrm>
          <a:off x="3682226" y="225216"/>
          <a:ext cx="1612687" cy="1612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025913" y="568903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166695" y="2340216"/>
          <a:ext cx="264375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Southwest Nigeria </a:t>
          </a:r>
          <a:br>
            <a:rPr lang="en-US" sz="2000" kern="1200" dirty="0"/>
          </a:br>
          <a:r>
            <a:rPr lang="en-US" sz="2000" kern="1200" dirty="0"/>
            <a:t>1999-2019</a:t>
          </a:r>
          <a:br>
            <a:rPr lang="en-US" sz="2000" kern="1200" dirty="0"/>
          </a:br>
          <a:r>
            <a:rPr lang="en-US" sz="2000" kern="1200" dirty="0"/>
            <a:t>[Fieldwork]</a:t>
          </a:r>
        </a:p>
      </dsp:txBody>
      <dsp:txXfrm>
        <a:off x="3166695" y="2340216"/>
        <a:ext cx="2643750" cy="900000"/>
      </dsp:txXfrm>
    </dsp:sp>
    <dsp:sp modelId="{FF93E135-77D6-48A0-8871-9BC93D705D06}">
      <dsp:nvSpPr>
        <dsp:cNvPr id="0" name=""/>
        <dsp:cNvSpPr/>
      </dsp:nvSpPr>
      <dsp:spPr>
        <a:xfrm>
          <a:off x="6788632" y="225216"/>
          <a:ext cx="1612687" cy="16126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132320" y="568903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273101" y="2340216"/>
          <a:ext cx="264375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Global crisis of Democracy </a:t>
          </a:r>
        </a:p>
      </dsp:txBody>
      <dsp:txXfrm>
        <a:off x="6273101" y="2340216"/>
        <a:ext cx="2643750" cy="90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2225313" y="128583"/>
          <a:ext cx="944666" cy="944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2426635" y="329905"/>
          <a:ext cx="542021" cy="542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907115" y="1346579"/>
          <a:ext cx="1581061" cy="43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The discipline: African Studies and Aid Industry </a:t>
          </a:r>
        </a:p>
      </dsp:txBody>
      <dsp:txXfrm>
        <a:off x="1907115" y="1346579"/>
        <a:ext cx="1581061" cy="437251"/>
      </dsp:txXfrm>
    </dsp:sp>
    <dsp:sp modelId="{BCD8CDD9-0C56-4401-ADB1-8B48DAB2C96F}">
      <dsp:nvSpPr>
        <dsp:cNvPr id="0" name=""/>
        <dsp:cNvSpPr/>
      </dsp:nvSpPr>
      <dsp:spPr>
        <a:xfrm>
          <a:off x="4061171" y="139038"/>
          <a:ext cx="944666" cy="944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262493" y="340360"/>
          <a:ext cx="542021" cy="5420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742973" y="1302002"/>
          <a:ext cx="1548632" cy="39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Southwest Nigeria </a:t>
          </a:r>
          <a:br>
            <a:rPr lang="en-US" sz="1600" kern="1200" dirty="0"/>
          </a:br>
          <a:r>
            <a:rPr lang="en-US" sz="1600" kern="1200" dirty="0"/>
            <a:t>1999-2019</a:t>
          </a:r>
        </a:p>
      </dsp:txBody>
      <dsp:txXfrm>
        <a:off x="3742973" y="1302002"/>
        <a:ext cx="1548632" cy="395430"/>
      </dsp:txXfrm>
    </dsp:sp>
    <dsp:sp modelId="{FF93E135-77D6-48A0-8871-9BC93D705D06}">
      <dsp:nvSpPr>
        <dsp:cNvPr id="0" name=""/>
        <dsp:cNvSpPr/>
      </dsp:nvSpPr>
      <dsp:spPr>
        <a:xfrm>
          <a:off x="5880814" y="176702"/>
          <a:ext cx="944666" cy="9446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6082136" y="378024"/>
          <a:ext cx="542021" cy="5420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5799728" y="1359597"/>
          <a:ext cx="1221762" cy="24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Global crisis of Democracy </a:t>
          </a:r>
        </a:p>
      </dsp:txBody>
      <dsp:txXfrm>
        <a:off x="5799728" y="1359597"/>
        <a:ext cx="1221762" cy="24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4782E-CD38-4B04-BAE3-87990B8291B9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0BCB-456D-420F-AF06-568FCA729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5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6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2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2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FCC-2743-492D-A066-554AB0737EA9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4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C5E-B565-48F7-AA70-39879F011EEE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15B-651A-4842-9145-34FC279520EA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50E-61D5-46E9-BA30-E9B9080568BB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3B0-4398-499A-A722-992AD535F0E2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92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7C6-D64D-4D40-B7FE-BBDA56A29215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9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BE9-77F2-43E4-976B-904B33561A79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2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1FC8-C771-4B6A-A81E-4D92B3260FCF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7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F8C8-7BDC-47AA-80B0-1CB913E1922A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52A-7816-4664-9583-59434D75532A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9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83E7-7C87-4CE8-A2C6-7A491B177F6A}" type="datetime1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2936-9B06-4EDC-AB22-AEEDA4A1B417}" type="datetime1">
              <a:rPr lang="en-GB" smtClean="0"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0DBC-D60B-4927-B35B-7DD30D3E9AAB}" type="datetime1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9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4AEC-2E7B-4911-BA2C-F91F110298AF}" type="datetime1">
              <a:rPr lang="en-GB" smtClean="0"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2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4D8E-9FF1-4B89-99DF-E977DCE1EFDE}" type="datetime1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9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E108-91F0-49BC-8D7B-2BECD84A8D50}" type="datetime1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F8F0-64D5-4447-82BE-A164A3CA73AD}" type="datetime1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1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rtia.roelofs@st-annes.ox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States_of_Nigeria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sv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ricasacountry.com/2020/10/end-police-brutality-in-nigeria-now/" TargetMode="External"/><Relationship Id="rId4" Type="http://schemas.openxmlformats.org/officeDocument/2006/relationships/hyperlink" Target="https://www.facebook.com/groups/205111409881162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467-7660.1994.tb00519.x" TargetMode="External"/><Relationship Id="rId2" Type="http://schemas.openxmlformats.org/officeDocument/2006/relationships/hyperlink" Target="https://doi.org/10.2307/262159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ove.12272" TargetMode="External"/><Relationship Id="rId2" Type="http://schemas.openxmlformats.org/officeDocument/2006/relationships/hyperlink" Target="http://documents.worldbank.org/curated/en/1992/04/440582/governance-develop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353/arw.0.0087" TargetMode="External"/><Relationship Id="rId4" Type="http://schemas.openxmlformats.org/officeDocument/2006/relationships/hyperlink" Target="https://www.unrisd.org/publications/rpb3e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S004388711500009X" TargetMode="External"/><Relationship Id="rId3" Type="http://schemas.openxmlformats.org/officeDocument/2006/relationships/hyperlink" Target="https://doi.org/10.1017/S0022278X19000260" TargetMode="External"/><Relationship Id="rId7" Type="http://schemas.openxmlformats.org/officeDocument/2006/relationships/hyperlink" Target="https://doi.org/10.1111/j.1759-5436.1998.mp29002008.x" TargetMode="External"/><Relationship Id="rId2" Type="http://schemas.openxmlformats.org/officeDocument/2006/relationships/hyperlink" Target="https://doi.org/10.1111/gove.124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920/978-90-8686-752-3_3" TargetMode="External"/><Relationship Id="rId5" Type="http://schemas.openxmlformats.org/officeDocument/2006/relationships/hyperlink" Target="https://doi.org/10.1080/08913811.2019.1609842" TargetMode="External"/><Relationship Id="rId4" Type="http://schemas.openxmlformats.org/officeDocument/2006/relationships/hyperlink" Target="https://doi.org/10.1080/13698230.2018.149724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10.2979/mande.19.1.03?seq=1" TargetMode="External"/><Relationship Id="rId7" Type="http://schemas.openxmlformats.org/officeDocument/2006/relationships/hyperlink" Target="https://doi.org/10.1080/17531055.2016.1187806" TargetMode="External"/><Relationship Id="rId2" Type="http://schemas.openxmlformats.org/officeDocument/2006/relationships/hyperlink" Target="https://www.ispionline.it/it/pubblicazione/tanzanias-election-president-magufuli-and-struggle-ideas-279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op.org/Publications/CROP-Book-Series/The-Democratic-Developmental-State-NorthSouth-Perspectives.aspx" TargetMode="External"/><Relationship Id="rId5" Type="http://schemas.openxmlformats.org/officeDocument/2006/relationships/hyperlink" Target="https://eprints.soas.ac.uk/32021" TargetMode="External"/><Relationship Id="rId4" Type="http://schemas.openxmlformats.org/officeDocument/2006/relationships/hyperlink" Target="https://africasacountry.com/2018/11/the-rebirth-of-the-nigerian-lef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b="1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Technocracy, populism and good governance</a:t>
            </a:r>
            <a:br>
              <a:rPr lang="en-US" sz="44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4400" b="0" i="1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What Nigeria can teach us about the global crisis of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27369"/>
          </a:xfrm>
        </p:spPr>
        <p:txBody>
          <a:bodyPr>
            <a:normAutofit/>
          </a:bodyPr>
          <a:lstStyle/>
          <a:p>
            <a:r>
              <a:rPr lang="en-GB" sz="2300" dirty="0">
                <a:cs typeface="Times New Roman" panose="02020603050405020304" pitchFamily="18" charset="0"/>
              </a:rPr>
              <a:t>Dr Portia Roelofs </a:t>
            </a:r>
          </a:p>
          <a:p>
            <a:r>
              <a:rPr lang="en-GB" sz="2300" dirty="0">
                <a:solidFill>
                  <a:srgbClr val="00B050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portia.roelofs@st-annes.ox.ac.uk</a:t>
            </a:r>
            <a:r>
              <a:rPr lang="en-GB" sz="23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GB" sz="2300" dirty="0">
                <a:cs typeface="Times New Roman" panose="02020603050405020304" pitchFamily="18" charset="0"/>
              </a:rPr>
              <a:t>African Studies Centre, Oxford</a:t>
            </a:r>
            <a:br>
              <a:rPr lang="en-GB" sz="2300" dirty="0">
                <a:cs typeface="Times New Roman" panose="02020603050405020304" pitchFamily="18" charset="0"/>
              </a:rPr>
            </a:br>
            <a:r>
              <a:rPr lang="en-GB" sz="2300" dirty="0">
                <a:cs typeface="Times New Roman" panose="02020603050405020304" pitchFamily="18" charset="0"/>
              </a:rPr>
              <a:t>29</a:t>
            </a:r>
            <a:r>
              <a:rPr lang="en-GB" sz="2300" baseline="30000" dirty="0">
                <a:cs typeface="Times New Roman" panose="02020603050405020304" pitchFamily="18" charset="0"/>
              </a:rPr>
              <a:t>th</a:t>
            </a:r>
            <a:r>
              <a:rPr lang="en-GB" sz="2300" dirty="0">
                <a:cs typeface="Times New Roman" panose="02020603050405020304" pitchFamily="18" charset="0"/>
              </a:rPr>
              <a:t> October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6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10</a:t>
            </a:fld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AC478A-7510-45C9-AAA4-9676A0E55FDC}"/>
              </a:ext>
            </a:extLst>
          </p:cNvPr>
          <p:cNvSpPr/>
          <p:nvPr/>
        </p:nvSpPr>
        <p:spPr>
          <a:xfrm>
            <a:off x="1117287" y="767743"/>
            <a:ext cx="2258065" cy="200449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" name="Rectangle 16" descr="Children">
            <a:extLst>
              <a:ext uri="{FF2B5EF4-FFF2-40B4-BE49-F238E27FC236}">
                <a16:creationId xmlns:a16="http://schemas.microsoft.com/office/drawing/2014/main" id="{4FFCEA2F-4B12-4FA3-A466-8161D1F39E24}"/>
              </a:ext>
            </a:extLst>
          </p:cNvPr>
          <p:cNvSpPr/>
          <p:nvPr/>
        </p:nvSpPr>
        <p:spPr>
          <a:xfrm>
            <a:off x="1596294" y="1163118"/>
            <a:ext cx="1295611" cy="115012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BEF864-BD76-4BCD-B7F2-CDB1118039A9}"/>
              </a:ext>
            </a:extLst>
          </p:cNvPr>
          <p:cNvGrpSpPr/>
          <p:nvPr/>
        </p:nvGrpSpPr>
        <p:grpSpPr>
          <a:xfrm>
            <a:off x="393226" y="2914096"/>
            <a:ext cx="3701746" cy="1168377"/>
            <a:chOff x="3137402" y="1639037"/>
            <a:chExt cx="2025000" cy="72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BE3EE3-EF17-45CF-BC70-C6E800583B48}"/>
                </a:ext>
              </a:extLst>
            </p:cNvPr>
            <p:cNvSpPr/>
            <p:nvPr/>
          </p:nvSpPr>
          <p:spPr>
            <a:xfrm>
              <a:off x="3137402" y="1639037"/>
              <a:ext cx="2025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09665A-3586-44E0-895E-85114C471433}"/>
                </a:ext>
              </a:extLst>
            </p:cNvPr>
            <p:cNvSpPr txBox="1"/>
            <p:nvPr/>
          </p:nvSpPr>
          <p:spPr>
            <a:xfrm>
              <a:off x="3137402" y="1639037"/>
              <a:ext cx="2025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Southwest Nigeria </a:t>
              </a:r>
              <a:br>
                <a:rPr lang="en-US" sz="2400" kern="1200" dirty="0"/>
              </a:br>
              <a:r>
                <a:rPr lang="en-US" sz="2400" kern="1200" dirty="0"/>
                <a:t>1999-2019</a:t>
              </a:r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2400" dirty="0"/>
            </a:p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‘Home-grown’ good governance states</a:t>
              </a:r>
            </a:p>
          </p:txBody>
        </p:sp>
      </p:grpSp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8E39ED40-4C2F-477A-BA44-CB6D69CCA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05192" y="362950"/>
            <a:ext cx="7192739" cy="61144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294182-6C24-4C97-A529-5E33F22C6132}"/>
              </a:ext>
            </a:extLst>
          </p:cNvPr>
          <p:cNvSpPr txBox="1"/>
          <p:nvPr/>
        </p:nvSpPr>
        <p:spPr>
          <a:xfrm>
            <a:off x="4797201" y="6265299"/>
            <a:ext cx="7192739" cy="22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en.wikipedia.org/wiki/States_of_Nigeri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F7512FD-5FC3-4B67-A557-F7D13BACE9E9}"/>
              </a:ext>
            </a:extLst>
          </p:cNvPr>
          <p:cNvSpPr/>
          <p:nvPr/>
        </p:nvSpPr>
        <p:spPr>
          <a:xfrm rot="20130350">
            <a:off x="2426449" y="5397703"/>
            <a:ext cx="1830190" cy="631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EC62B8F-BA43-491B-ABEF-D8C656EFE5AA}"/>
              </a:ext>
            </a:extLst>
          </p:cNvPr>
          <p:cNvSpPr/>
          <p:nvPr/>
        </p:nvSpPr>
        <p:spPr>
          <a:xfrm>
            <a:off x="4658740" y="3345461"/>
            <a:ext cx="943648" cy="1152677"/>
          </a:xfrm>
          <a:custGeom>
            <a:avLst/>
            <a:gdLst>
              <a:gd name="connsiteX0" fmla="*/ 933538 w 943648"/>
              <a:gd name="connsiteY0" fmla="*/ 437267 h 1152677"/>
              <a:gd name="connsiteX1" fmla="*/ 846911 w 943648"/>
              <a:gd name="connsiteY1" fmla="*/ 110008 h 1152677"/>
              <a:gd name="connsiteX2" fmla="*/ 192393 w 943648"/>
              <a:gd name="connsiteY2" fmla="*/ 33006 h 1152677"/>
              <a:gd name="connsiteX3" fmla="*/ 9513 w 943648"/>
              <a:gd name="connsiteY3" fmla="*/ 610522 h 1152677"/>
              <a:gd name="connsiteX4" fmla="*/ 423399 w 943648"/>
              <a:gd name="connsiteY4" fmla="*/ 1024408 h 1152677"/>
              <a:gd name="connsiteX5" fmla="*/ 779534 w 943648"/>
              <a:gd name="connsiteY5" fmla="*/ 1111036 h 1152677"/>
              <a:gd name="connsiteX6" fmla="*/ 933538 w 943648"/>
              <a:gd name="connsiteY6" fmla="*/ 437267 h 115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648" h="1152677">
                <a:moveTo>
                  <a:pt x="933538" y="437267"/>
                </a:moveTo>
                <a:cubicBezTo>
                  <a:pt x="944768" y="270429"/>
                  <a:pt x="970435" y="177385"/>
                  <a:pt x="846911" y="110008"/>
                </a:cubicBezTo>
                <a:cubicBezTo>
                  <a:pt x="723387" y="42631"/>
                  <a:pt x="331959" y="-50413"/>
                  <a:pt x="192393" y="33006"/>
                </a:cubicBezTo>
                <a:cubicBezTo>
                  <a:pt x="52827" y="116425"/>
                  <a:pt x="-28988" y="445288"/>
                  <a:pt x="9513" y="610522"/>
                </a:cubicBezTo>
                <a:cubicBezTo>
                  <a:pt x="48014" y="775756"/>
                  <a:pt x="295062" y="940989"/>
                  <a:pt x="423399" y="1024408"/>
                </a:cubicBezTo>
                <a:cubicBezTo>
                  <a:pt x="551736" y="1107827"/>
                  <a:pt x="691303" y="1212101"/>
                  <a:pt x="779534" y="1111036"/>
                </a:cubicBezTo>
                <a:cubicBezTo>
                  <a:pt x="867765" y="1009971"/>
                  <a:pt x="922308" y="604105"/>
                  <a:pt x="933538" y="43726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F45E46-EDE9-467E-BEAF-605A3466E069}"/>
              </a:ext>
            </a:extLst>
          </p:cNvPr>
          <p:cNvSpPr/>
          <p:nvPr/>
        </p:nvSpPr>
        <p:spPr>
          <a:xfrm>
            <a:off x="5812608" y="3909620"/>
            <a:ext cx="627401" cy="537261"/>
          </a:xfrm>
          <a:custGeom>
            <a:avLst/>
            <a:gdLst>
              <a:gd name="connsiteX0" fmla="*/ 357186 w 627401"/>
              <a:gd name="connsiteY0" fmla="*/ 46363 h 537261"/>
              <a:gd name="connsiteX1" fmla="*/ 183931 w 627401"/>
              <a:gd name="connsiteY1" fmla="*/ 17487 h 537261"/>
              <a:gd name="connsiteX2" fmla="*/ 1051 w 627401"/>
              <a:gd name="connsiteY2" fmla="*/ 258119 h 537261"/>
              <a:gd name="connsiteX3" fmla="*/ 270558 w 627401"/>
              <a:gd name="connsiteY3" fmla="*/ 537252 h 537261"/>
              <a:gd name="connsiteX4" fmla="*/ 626693 w 627401"/>
              <a:gd name="connsiteY4" fmla="*/ 267744 h 537261"/>
              <a:gd name="connsiteX5" fmla="*/ 357186 w 627401"/>
              <a:gd name="connsiteY5" fmla="*/ 46363 h 5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01" h="537261">
                <a:moveTo>
                  <a:pt x="357186" y="46363"/>
                </a:moveTo>
                <a:cubicBezTo>
                  <a:pt x="283392" y="4654"/>
                  <a:pt x="243287" y="-17806"/>
                  <a:pt x="183931" y="17487"/>
                </a:cubicBezTo>
                <a:cubicBezTo>
                  <a:pt x="124575" y="52780"/>
                  <a:pt x="-13387" y="171492"/>
                  <a:pt x="1051" y="258119"/>
                </a:cubicBezTo>
                <a:cubicBezTo>
                  <a:pt x="15489" y="344746"/>
                  <a:pt x="166284" y="535648"/>
                  <a:pt x="270558" y="537252"/>
                </a:cubicBezTo>
                <a:cubicBezTo>
                  <a:pt x="374832" y="538856"/>
                  <a:pt x="612255" y="346350"/>
                  <a:pt x="626693" y="267744"/>
                </a:cubicBezTo>
                <a:cubicBezTo>
                  <a:pt x="641131" y="189138"/>
                  <a:pt x="430980" y="88072"/>
                  <a:pt x="357186" y="4636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8E72836-D40F-4C13-9E21-C035695595FD}"/>
              </a:ext>
            </a:extLst>
          </p:cNvPr>
          <p:cNvSpPr/>
          <p:nvPr/>
        </p:nvSpPr>
        <p:spPr>
          <a:xfrm>
            <a:off x="4375816" y="4597476"/>
            <a:ext cx="1180106" cy="617577"/>
          </a:xfrm>
          <a:custGeom>
            <a:avLst/>
            <a:gdLst>
              <a:gd name="connsiteX0" fmla="*/ 1081708 w 1180106"/>
              <a:gd name="connsiteY0" fmla="*/ 590541 h 617577"/>
              <a:gd name="connsiteX1" fmla="*/ 128807 w 1180106"/>
              <a:gd name="connsiteY1" fmla="*/ 513539 h 617577"/>
              <a:gd name="connsiteX2" fmla="*/ 71056 w 1180106"/>
              <a:gd name="connsiteY2" fmla="*/ 253657 h 617577"/>
              <a:gd name="connsiteX3" fmla="*/ 706323 w 1180106"/>
              <a:gd name="connsiteY3" fmla="*/ 22650 h 617577"/>
              <a:gd name="connsiteX4" fmla="*/ 1110584 w 1180106"/>
              <a:gd name="connsiteY4" fmla="*/ 70777 h 617577"/>
              <a:gd name="connsiteX5" fmla="*/ 1081708 w 1180106"/>
              <a:gd name="connsiteY5" fmla="*/ 590541 h 61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106" h="617577">
                <a:moveTo>
                  <a:pt x="1081708" y="590541"/>
                </a:moveTo>
                <a:cubicBezTo>
                  <a:pt x="918078" y="664335"/>
                  <a:pt x="297249" y="569686"/>
                  <a:pt x="128807" y="513539"/>
                </a:cubicBezTo>
                <a:cubicBezTo>
                  <a:pt x="-39635" y="457392"/>
                  <a:pt x="-25197" y="335472"/>
                  <a:pt x="71056" y="253657"/>
                </a:cubicBezTo>
                <a:cubicBezTo>
                  <a:pt x="167309" y="171842"/>
                  <a:pt x="533068" y="53130"/>
                  <a:pt x="706323" y="22650"/>
                </a:cubicBezTo>
                <a:cubicBezTo>
                  <a:pt x="879578" y="-7830"/>
                  <a:pt x="1052833" y="-20663"/>
                  <a:pt x="1110584" y="70777"/>
                </a:cubicBezTo>
                <a:cubicBezTo>
                  <a:pt x="1168335" y="162217"/>
                  <a:pt x="1245338" y="516747"/>
                  <a:pt x="1081708" y="59054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0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2618-E838-4DFF-A976-86C524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2" y="609600"/>
            <a:ext cx="6499980" cy="1320800"/>
          </a:xfrm>
        </p:spPr>
        <p:txBody>
          <a:bodyPr/>
          <a:lstStyle/>
          <a:p>
            <a:r>
              <a:rPr lang="en-GB" dirty="0"/>
              <a:t>Lagos Model in Southwest Nigeria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C2BB7F7-5E97-418A-9FAB-989224644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09406"/>
              </p:ext>
            </p:extLst>
          </p:nvPr>
        </p:nvGraphicFramePr>
        <p:xfrm>
          <a:off x="677334" y="2340609"/>
          <a:ext cx="760253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166">
                  <a:extLst>
                    <a:ext uri="{9D8B030D-6E8A-4147-A177-3AD203B41FA5}">
                      <a16:colId xmlns:a16="http://schemas.microsoft.com/office/drawing/2014/main" val="3191884486"/>
                    </a:ext>
                  </a:extLst>
                </a:gridCol>
                <a:gridCol w="1537596">
                  <a:extLst>
                    <a:ext uri="{9D8B030D-6E8A-4147-A177-3AD203B41FA5}">
                      <a16:colId xmlns:a16="http://schemas.microsoft.com/office/drawing/2014/main" val="184905412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57209239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248037215"/>
                    </a:ext>
                  </a:extLst>
                </a:gridCol>
                <a:gridCol w="435841">
                  <a:extLst>
                    <a:ext uri="{9D8B030D-6E8A-4147-A177-3AD203B41FA5}">
                      <a16:colId xmlns:a16="http://schemas.microsoft.com/office/drawing/2014/main" val="2755828823"/>
                    </a:ext>
                  </a:extLst>
                </a:gridCol>
                <a:gridCol w="1900634">
                  <a:extLst>
                    <a:ext uri="{9D8B030D-6E8A-4147-A177-3AD203B41FA5}">
                      <a16:colId xmlns:a16="http://schemas.microsoft.com/office/drawing/2014/main" val="803187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1999-2003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2003-07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2007-11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000" dirty="0"/>
                        <a:t>2011-15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dirty="0"/>
                        <a:t>2011-2015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98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Lagos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Bola Tinubu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Babatunde Fashola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3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2010-2014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3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Ekiti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Kayode Fayemi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4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Oyo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Abiola Ajimobi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856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11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40257C-23D0-4465-BF54-1B7FC7828E21}"/>
              </a:ext>
            </a:extLst>
          </p:cNvPr>
          <p:cNvGrpSpPr/>
          <p:nvPr/>
        </p:nvGrpSpPr>
        <p:grpSpPr>
          <a:xfrm>
            <a:off x="677334" y="227351"/>
            <a:ext cx="1511062" cy="1568113"/>
            <a:chOff x="5083500" y="2259000"/>
            <a:chExt cx="2025000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A8FFBB-3071-41DC-96B0-EAE18CF36AF3}"/>
                </a:ext>
              </a:extLst>
            </p:cNvPr>
            <p:cNvSpPr/>
            <p:nvPr/>
          </p:nvSpPr>
          <p:spPr>
            <a:xfrm>
              <a:off x="5478376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hildren">
              <a:extLst>
                <a:ext uri="{FF2B5EF4-FFF2-40B4-BE49-F238E27FC236}">
                  <a16:creationId xmlns:a16="http://schemas.microsoft.com/office/drawing/2014/main" id="{6557E99D-83B3-4B6B-83BC-305AC6E9DAED}"/>
                </a:ext>
              </a:extLst>
            </p:cNvPr>
            <p:cNvSpPr/>
            <p:nvPr/>
          </p:nvSpPr>
          <p:spPr>
            <a:xfrm>
              <a:off x="5741626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89D90-298F-4961-AD90-DC9DDB884882}"/>
                </a:ext>
              </a:extLst>
            </p:cNvPr>
            <p:cNvGrpSpPr/>
            <p:nvPr/>
          </p:nvGrpSpPr>
          <p:grpSpPr>
            <a:xfrm>
              <a:off x="5083500" y="3879000"/>
              <a:ext cx="2025000" cy="720000"/>
              <a:chOff x="3137402" y="1639037"/>
              <a:chExt cx="202500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C0142-B8D1-49E7-97CD-9B324EDB412D}"/>
                  </a:ext>
                </a:extLst>
              </p:cNvPr>
              <p:cNvSpPr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CDA9C5-596E-4B3A-B097-A27FEF50637E}"/>
                  </a:ext>
                </a:extLst>
              </p:cNvPr>
              <p:cNvSpPr txBox="1"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Southwest Nigeria </a:t>
                </a:r>
                <a:br>
                  <a:rPr lang="en-US" sz="1600" kern="1200" dirty="0"/>
                </a:br>
                <a:r>
                  <a:rPr lang="en-US" sz="1600" kern="1200" dirty="0"/>
                  <a:t>1999-2019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ED89A2-4A89-4642-860B-F247EB08C114}"/>
              </a:ext>
            </a:extLst>
          </p:cNvPr>
          <p:cNvSpPr txBox="1"/>
          <p:nvPr/>
        </p:nvSpPr>
        <p:spPr>
          <a:xfrm>
            <a:off x="971992" y="4514216"/>
            <a:ext cx="6914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Led by State Governors.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Yoruba progressives, laying claim to legacy of Obafemi Awolowo -&gt; </a:t>
            </a:r>
            <a:r>
              <a:rPr lang="en-GB" sz="2000" dirty="0">
                <a:sym typeface="Wingdings" panose="05000000000000000000" pitchFamily="2" charset="2"/>
              </a:rPr>
              <a:t>Epistocratic rule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 member of what eventually became the All Progressive’s Congress (APC)</a:t>
            </a:r>
          </a:p>
        </p:txBody>
      </p:sp>
      <p:pic>
        <p:nvPicPr>
          <p:cNvPr id="1026" name="Picture 2" descr="All Progressives Congress - Wikipedia">
            <a:extLst>
              <a:ext uri="{FF2B5EF4-FFF2-40B4-BE49-F238E27FC236}">
                <a16:creationId xmlns:a16="http://schemas.microsoft.com/office/drawing/2014/main" id="{25BA31B5-B3B7-4DB2-97FB-FD0DF6DC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66" y="482917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shola N78 Million Website Saga: IT Firm Says 'Less than N10 Million' Was  Paid | BellaNaija">
            <a:extLst>
              <a:ext uri="{FF2B5EF4-FFF2-40B4-BE49-F238E27FC236}">
                <a16:creationId xmlns:a16="http://schemas.microsoft.com/office/drawing/2014/main" id="{6D7933F9-4D0A-412B-9D1F-18A9EF6A2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/>
          <a:stretch/>
        </p:blipFill>
        <p:spPr bwMode="auto">
          <a:xfrm>
            <a:off x="10154284" y="227352"/>
            <a:ext cx="1435202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la Tinubu Breaks Silence On Sponsoring Lekki Toll Gate Massacre">
            <a:extLst>
              <a:ext uri="{FF2B5EF4-FFF2-40B4-BE49-F238E27FC236}">
                <a16:creationId xmlns:a16="http://schemas.microsoft.com/office/drawing/2014/main" id="{F515CA58-5F11-4408-9576-A09F3F5E7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6"/>
          <a:stretch/>
        </p:blipFill>
        <p:spPr bwMode="auto">
          <a:xfrm>
            <a:off x="8423780" y="87567"/>
            <a:ext cx="17004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yemi, Tambuwal, Others Headline 20 Years of Democracy in Nigeria  Conference at Oxford – TheBoss Newspaper">
            <a:extLst>
              <a:ext uri="{FF2B5EF4-FFF2-40B4-BE49-F238E27FC236}">
                <a16:creationId xmlns:a16="http://schemas.microsoft.com/office/drawing/2014/main" id="{159FCB0F-142D-4E82-AD2E-3019B6EB5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r="18398"/>
          <a:stretch/>
        </p:blipFill>
        <p:spPr bwMode="auto">
          <a:xfrm>
            <a:off x="8932332" y="2495718"/>
            <a:ext cx="18542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-Oyo Governor, Abiola Ajimobi, is Dead - THISDAYLIVE">
            <a:extLst>
              <a:ext uri="{FF2B5EF4-FFF2-40B4-BE49-F238E27FC236}">
                <a16:creationId xmlns:a16="http://schemas.microsoft.com/office/drawing/2014/main" id="{9DB3A422-1332-4345-A0B7-CC0DA15DD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r="23333"/>
          <a:stretch/>
        </p:blipFill>
        <p:spPr bwMode="auto">
          <a:xfrm>
            <a:off x="10312400" y="3455352"/>
            <a:ext cx="1650558" cy="18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now your city development: Lagos skyline (nigeria)">
            <a:extLst>
              <a:ext uri="{FF2B5EF4-FFF2-40B4-BE49-F238E27FC236}">
                <a16:creationId xmlns:a16="http://schemas.microsoft.com/office/drawing/2014/main" id="{F89434EE-C8B4-4E18-8831-93E19CD5E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20557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B2618-E838-4DFF-A976-86C524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248" y="128196"/>
            <a:ext cx="9651752" cy="13208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Lagos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ED78-D5F7-4B41-99AE-10FBD42E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67" y="2152453"/>
            <a:ext cx="5294633" cy="4577351"/>
          </a:xfrm>
        </p:spPr>
        <p:txBody>
          <a:bodyPr>
            <a:normAutofit/>
          </a:bodyPr>
          <a:lstStyle/>
          <a:p>
            <a:r>
              <a:rPr lang="en-GB" sz="2400" dirty="0"/>
              <a:t>Private sector led development with strong state control of public space</a:t>
            </a:r>
          </a:p>
          <a:p>
            <a:r>
              <a:rPr lang="en-GB" sz="2400" dirty="0"/>
              <a:t>Political and economic base outside of PDP-controlled oil revenues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b="1" dirty="0">
                <a:sym typeface="Wingdings" panose="05000000000000000000" pitchFamily="2" charset="2"/>
              </a:rPr>
              <a:t>Key words: </a:t>
            </a:r>
            <a:r>
              <a:rPr lang="en-GB" sz="2400" dirty="0"/>
              <a:t>Performance, excellence, “exposure”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12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40257C-23D0-4465-BF54-1B7FC7828E21}"/>
              </a:ext>
            </a:extLst>
          </p:cNvPr>
          <p:cNvGrpSpPr/>
          <p:nvPr/>
        </p:nvGrpSpPr>
        <p:grpSpPr>
          <a:xfrm>
            <a:off x="153352" y="232611"/>
            <a:ext cx="1511062" cy="1568113"/>
            <a:chOff x="5083500" y="2259000"/>
            <a:chExt cx="2025000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A8FFBB-3071-41DC-96B0-EAE18CF36AF3}"/>
                </a:ext>
              </a:extLst>
            </p:cNvPr>
            <p:cNvSpPr/>
            <p:nvPr/>
          </p:nvSpPr>
          <p:spPr>
            <a:xfrm>
              <a:off x="5478376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hildren">
              <a:extLst>
                <a:ext uri="{FF2B5EF4-FFF2-40B4-BE49-F238E27FC236}">
                  <a16:creationId xmlns:a16="http://schemas.microsoft.com/office/drawing/2014/main" id="{6557E99D-83B3-4B6B-83BC-305AC6E9DAED}"/>
                </a:ext>
              </a:extLst>
            </p:cNvPr>
            <p:cNvSpPr/>
            <p:nvPr/>
          </p:nvSpPr>
          <p:spPr>
            <a:xfrm>
              <a:off x="5741626" y="2522250"/>
              <a:ext cx="708750" cy="70875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89D90-298F-4961-AD90-DC9DDB884882}"/>
                </a:ext>
              </a:extLst>
            </p:cNvPr>
            <p:cNvGrpSpPr/>
            <p:nvPr/>
          </p:nvGrpSpPr>
          <p:grpSpPr>
            <a:xfrm>
              <a:off x="5083500" y="3879000"/>
              <a:ext cx="2025000" cy="720000"/>
              <a:chOff x="3137402" y="1639037"/>
              <a:chExt cx="202500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C0142-B8D1-49E7-97CD-9B324EDB412D}"/>
                  </a:ext>
                </a:extLst>
              </p:cNvPr>
              <p:cNvSpPr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CDA9C5-596E-4B3A-B097-A27FEF50637E}"/>
                  </a:ext>
                </a:extLst>
              </p:cNvPr>
              <p:cNvSpPr txBox="1"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Southwest Nigeria </a:t>
                </a:r>
                <a:br>
                  <a:rPr lang="en-US" sz="1600" kern="1200" dirty="0"/>
                </a:br>
                <a:r>
                  <a:rPr lang="en-US" sz="1600" kern="1200" dirty="0"/>
                  <a:t>1999-2019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0319AE-8C19-46C9-9B2B-5C01FBAA39E6}"/>
              </a:ext>
            </a:extLst>
          </p:cNvPr>
          <p:cNvSpPr txBox="1"/>
          <p:nvPr/>
        </p:nvSpPr>
        <p:spPr>
          <a:xfrm>
            <a:off x="6261100" y="3835400"/>
            <a:ext cx="4826000" cy="2677656"/>
          </a:xfrm>
          <a:prstGeom prst="rect">
            <a:avLst/>
          </a:prstGeom>
          <a:solidFill>
            <a:schemeClr val="bg2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Policies: </a:t>
            </a:r>
            <a:r>
              <a:rPr lang="en-GB" sz="2400" dirty="0"/>
              <a:t>law and order, roads and infrastructure, urban renewal, 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Good governance reforms: </a:t>
            </a:r>
            <a:r>
              <a:rPr lang="en-GB" sz="2400" dirty="0"/>
              <a:t>civil service reform, enabling environment for investors, tax reform and modernisation.</a:t>
            </a:r>
          </a:p>
        </p:txBody>
      </p:sp>
    </p:spTree>
    <p:extLst>
      <p:ext uri="{BB962C8B-B14F-4D97-AF65-F5344CB8AC3E}">
        <p14:creationId xmlns:p14="http://schemas.microsoft.com/office/powerpoint/2010/main" val="23250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DF0C-CD2B-4E60-B0B4-1B3345DF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695266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Aspiration to transform not only governance but politics: “performance” + social contract.</a:t>
            </a:r>
          </a:p>
          <a:p>
            <a:r>
              <a:rPr lang="en-GB" sz="2400" dirty="0"/>
              <a:t>Tax receipts increased from N600m to N7bn a month between 1999 and 2007. In 2010 HDI = India.</a:t>
            </a:r>
          </a:p>
          <a:p>
            <a:r>
              <a:rPr lang="en-GB" sz="2400" dirty="0"/>
              <a:t>Tinubu re-elected 2003, then Fashola 2007 </a:t>
            </a:r>
            <a:br>
              <a:rPr lang="en-GB" sz="2400" dirty="0"/>
            </a:br>
            <a:r>
              <a:rPr lang="en-GB" sz="2400" dirty="0"/>
              <a:t>and 2011.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DFID, World Bank: Lagos model is a template </a:t>
            </a:r>
            <a:br>
              <a:rPr lang="en-GB" sz="2400" dirty="0">
                <a:sym typeface="Wingdings" panose="05000000000000000000" pitchFamily="2" charset="2"/>
              </a:rPr>
            </a:br>
            <a:r>
              <a:rPr lang="en-GB" sz="2400" dirty="0">
                <a:sym typeface="Wingdings" panose="05000000000000000000" pitchFamily="2" charset="2"/>
              </a:rPr>
              <a:t>of good governance for the rest of Nigeria </a:t>
            </a:r>
            <a:br>
              <a:rPr lang="en-GB" sz="2400" dirty="0">
                <a:sym typeface="Wingdings" panose="05000000000000000000" pitchFamily="2" charset="2"/>
              </a:rPr>
            </a:br>
            <a:r>
              <a:rPr lang="en-GB" sz="2400" dirty="0">
                <a:sym typeface="Wingdings" panose="05000000000000000000" pitchFamily="2" charset="2"/>
              </a:rPr>
              <a:t>to copy. “The Lagos miracle”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[Caveats…]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190E-1164-4A1D-9A8E-06FEE06F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13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BFC88-9012-45AE-8DEA-18A4AD73E47E}"/>
              </a:ext>
            </a:extLst>
          </p:cNvPr>
          <p:cNvGrpSpPr/>
          <p:nvPr/>
        </p:nvGrpSpPr>
        <p:grpSpPr>
          <a:xfrm>
            <a:off x="482885" y="426001"/>
            <a:ext cx="1447440" cy="1619494"/>
            <a:chOff x="5083500" y="2259000"/>
            <a:chExt cx="2025000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83FE564-34FD-4C80-8A9B-20F3FA7FAC4B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lipboard All Crosses">
              <a:extLst>
                <a:ext uri="{FF2B5EF4-FFF2-40B4-BE49-F238E27FC236}">
                  <a16:creationId xmlns:a16="http://schemas.microsoft.com/office/drawing/2014/main" id="{3F9A4A42-621A-4620-AF7A-4F365ED22D2F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26248D-10DB-4FF6-9A51-9E8EAAB25712}"/>
                </a:ext>
              </a:extLst>
            </p:cNvPr>
            <p:cNvGrpSpPr/>
            <p:nvPr/>
          </p:nvGrpSpPr>
          <p:grpSpPr>
            <a:xfrm>
              <a:off x="5083500" y="3879000"/>
              <a:ext cx="2025000" cy="720000"/>
              <a:chOff x="5516778" y="1639037"/>
              <a:chExt cx="202500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78DEC3-AF66-40D2-ADDB-C51A97924232}"/>
                  </a:ext>
                </a:extLst>
              </p:cNvPr>
              <p:cNvSpPr/>
              <p:nvPr/>
            </p:nvSpPr>
            <p:spPr>
              <a:xfrm>
                <a:off x="5516778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25F71C-141D-4CCD-922E-34A598857194}"/>
                  </a:ext>
                </a:extLst>
              </p:cNvPr>
              <p:cNvSpPr txBox="1"/>
              <p:nvPr/>
            </p:nvSpPr>
            <p:spPr>
              <a:xfrm>
                <a:off x="5516778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Global crisis of Democracy </a:t>
                </a:r>
              </a:p>
            </p:txBody>
          </p:sp>
        </p:grpSp>
      </p:grpSp>
      <p:pic>
        <p:nvPicPr>
          <p:cNvPr id="3076" name="Picture 4" descr="Lagos State Internal Revenue Service (LIRS) on Twitter: &quot;Better roads, new  schools, more jobs...together we can do it, pay your tax today! #LetsDoIt… &quot;">
            <a:extLst>
              <a:ext uri="{FF2B5EF4-FFF2-40B4-BE49-F238E27FC236}">
                <a16:creationId xmlns:a16="http://schemas.microsoft.com/office/drawing/2014/main" id="{D13FBCE4-A247-4D4D-B15B-2BC40CB5D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-1" r="209" b="23845"/>
          <a:stretch/>
        </p:blipFill>
        <p:spPr bwMode="auto">
          <a:xfrm>
            <a:off x="7353300" y="3429000"/>
            <a:ext cx="4394200" cy="33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8EEF4DE-E80D-48C4-BE06-535A8DEE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848" y="426001"/>
            <a:ext cx="6202815" cy="1320800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Lagos Model = technocratic good governance (sort of)</a:t>
            </a:r>
          </a:p>
        </p:txBody>
      </p:sp>
    </p:spTree>
    <p:extLst>
      <p:ext uri="{BB962C8B-B14F-4D97-AF65-F5344CB8AC3E}">
        <p14:creationId xmlns:p14="http://schemas.microsoft.com/office/powerpoint/2010/main" val="6021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2618-E838-4DFF-A976-86C524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396" y="609600"/>
            <a:ext cx="7085606" cy="1320800"/>
          </a:xfrm>
        </p:spPr>
        <p:txBody>
          <a:bodyPr/>
          <a:lstStyle/>
          <a:p>
            <a:r>
              <a:rPr lang="en-GB" dirty="0"/>
              <a:t>The Lagos model</a:t>
            </a:r>
            <a:br>
              <a:rPr lang="en-GB" dirty="0"/>
            </a:br>
            <a:r>
              <a:rPr lang="en-GB" dirty="0"/>
              <a:t>in Ekiti and Oyo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ED78-D5F7-4B41-99AE-10FBD42E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634566" cy="166634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Similar package of policies and reforms backed up by less economic muscle.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Trade offs much sharper. More 	vulnerable to electoral challenge.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40257C-23D0-4465-BF54-1B7FC7828E21}"/>
              </a:ext>
            </a:extLst>
          </p:cNvPr>
          <p:cNvGrpSpPr/>
          <p:nvPr/>
        </p:nvGrpSpPr>
        <p:grpSpPr>
          <a:xfrm>
            <a:off x="677334" y="227351"/>
            <a:ext cx="1511062" cy="1568113"/>
            <a:chOff x="5083500" y="2259000"/>
            <a:chExt cx="2025000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A8FFBB-3071-41DC-96B0-EAE18CF36AF3}"/>
                </a:ext>
              </a:extLst>
            </p:cNvPr>
            <p:cNvSpPr/>
            <p:nvPr/>
          </p:nvSpPr>
          <p:spPr>
            <a:xfrm>
              <a:off x="5478376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hildren">
              <a:extLst>
                <a:ext uri="{FF2B5EF4-FFF2-40B4-BE49-F238E27FC236}">
                  <a16:creationId xmlns:a16="http://schemas.microsoft.com/office/drawing/2014/main" id="{6557E99D-83B3-4B6B-83BC-305AC6E9DAED}"/>
                </a:ext>
              </a:extLst>
            </p:cNvPr>
            <p:cNvSpPr/>
            <p:nvPr/>
          </p:nvSpPr>
          <p:spPr>
            <a:xfrm>
              <a:off x="5741626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89D90-298F-4961-AD90-DC9DDB884882}"/>
                </a:ext>
              </a:extLst>
            </p:cNvPr>
            <p:cNvGrpSpPr/>
            <p:nvPr/>
          </p:nvGrpSpPr>
          <p:grpSpPr>
            <a:xfrm>
              <a:off x="5083500" y="3879000"/>
              <a:ext cx="2025000" cy="720000"/>
              <a:chOff x="3137402" y="1639037"/>
              <a:chExt cx="202500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C0142-B8D1-49E7-97CD-9B324EDB412D}"/>
                  </a:ext>
                </a:extLst>
              </p:cNvPr>
              <p:cNvSpPr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CDA9C5-596E-4B3A-B097-A27FEF50637E}"/>
                  </a:ext>
                </a:extLst>
              </p:cNvPr>
              <p:cNvSpPr txBox="1"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Southwest Nigeria </a:t>
                </a:r>
                <a:br>
                  <a:rPr lang="en-US" sz="1600" kern="1200" dirty="0"/>
                </a:br>
                <a:r>
                  <a:rPr lang="en-US" sz="1600" kern="1200" dirty="0"/>
                  <a:t>1999-2019</a:t>
                </a:r>
              </a:p>
            </p:txBody>
          </p:sp>
        </p:grpSp>
      </p:grpSp>
      <p:pic>
        <p:nvPicPr>
          <p:cNvPr id="4100" name="Picture 4" descr="AJIMOBI INAUGURATES 33 EXCAVATORS PURCHASED TO BOOST AGRIC, RESCUE AND  SAFETY IN LGAs, LCDAs | by Oyo State Government | Medium">
            <a:extLst>
              <a:ext uri="{FF2B5EF4-FFF2-40B4-BE49-F238E27FC236}">
                <a16:creationId xmlns:a16="http://schemas.microsoft.com/office/drawing/2014/main" id="{44C6ABF2-C522-45D7-8ACB-161F46DE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59090"/>
            <a:ext cx="5246687" cy="34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D0BAC8-412D-4C25-B6C2-257FF80928D2}"/>
              </a:ext>
            </a:extLst>
          </p:cNvPr>
          <p:cNvSpPr txBox="1">
            <a:spLocks/>
          </p:cNvSpPr>
          <p:nvPr/>
        </p:nvSpPr>
        <p:spPr>
          <a:xfrm>
            <a:off x="677334" y="3826935"/>
            <a:ext cx="8596668" cy="148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8BED7-A7A5-419A-A93B-800F2FFA25CC}"/>
              </a:ext>
            </a:extLst>
          </p:cNvPr>
          <p:cNvSpPr txBox="1"/>
          <p:nvPr/>
        </p:nvSpPr>
        <p:spPr>
          <a:xfrm>
            <a:off x="556068" y="3826935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Ekiti 2014 :</a:t>
            </a:r>
            <a:br>
              <a:rPr lang="en-GB" sz="2400" dirty="0"/>
            </a:br>
            <a:r>
              <a:rPr lang="en-GB" sz="2400" dirty="0"/>
              <a:t>Fayemi loses to Ayo Fayose who subsequently appoints a special adviser for “Stomach Infrastructure”.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Oyo 2015 campaign:</a:t>
            </a:r>
            <a:br>
              <a:rPr lang="en-GB" sz="2400" dirty="0"/>
            </a:br>
            <a:r>
              <a:rPr lang="en-GB" sz="2400" dirty="0"/>
              <a:t>Ajimobi is accused of</a:t>
            </a:r>
            <a:r>
              <a:rPr lang="en-US" sz="2400" dirty="0"/>
              <a:t>“neglecting the masses in </a:t>
            </a:r>
            <a:r>
              <a:rPr lang="en-US" sz="2400" dirty="0" err="1"/>
              <a:t>favour</a:t>
            </a:r>
            <a:r>
              <a:rPr lang="en-US" sz="2400" dirty="0"/>
              <a:t> of plants and flowers.”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 Different forms of material politics?</a:t>
            </a:r>
            <a:endParaRPr lang="en-GB" sz="2400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30FEBFD-D72C-480A-AC11-CECE6037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890590"/>
            <a:ext cx="2405009" cy="24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2618-E838-4DFF-A976-86C524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2" y="609600"/>
            <a:ext cx="6499980" cy="1320800"/>
          </a:xfrm>
        </p:spPr>
        <p:txBody>
          <a:bodyPr/>
          <a:lstStyle/>
          <a:p>
            <a:r>
              <a:rPr lang="en-GB" dirty="0"/>
              <a:t>What’s wrong with the Lagos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ED78-D5F7-4B41-99AE-10FBD42E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01666" cy="44700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600" dirty="0"/>
              <a:t>Lack of attention to social dimensions of governance: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Fayemi: “insensitive”, “lacks human face”, “not people-oriented”.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Ajimobi was accused of</a:t>
            </a:r>
            <a:r>
              <a:rPr lang="en-US" sz="2600" dirty="0"/>
              <a:t>“neglecting the masses in </a:t>
            </a:r>
            <a:r>
              <a:rPr lang="en-US" sz="2600" dirty="0" err="1"/>
              <a:t>favour</a:t>
            </a:r>
            <a:r>
              <a:rPr lang="en-US" sz="2600" dirty="0"/>
              <a:t> of plants and flowers.”</a:t>
            </a:r>
          </a:p>
          <a:p>
            <a:pPr marL="0" indent="0">
              <a:buNone/>
            </a:pPr>
            <a:r>
              <a:rPr lang="en-US" sz="2600" dirty="0"/>
              <a:t>Tension between supposed ‘good governance’ and the social relations appropriate to democracy: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Inaccessible: “the office has gone to his head”, “cut himself off”</a:t>
            </a: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     Same debates about the “Politics of insulation” 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Embedded in suspicious social networks: Fayemi “always going to Lagos”, “capital flight”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15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40257C-23D0-4465-BF54-1B7FC7828E21}"/>
              </a:ext>
            </a:extLst>
          </p:cNvPr>
          <p:cNvGrpSpPr/>
          <p:nvPr/>
        </p:nvGrpSpPr>
        <p:grpSpPr>
          <a:xfrm>
            <a:off x="677334" y="227351"/>
            <a:ext cx="1511062" cy="1568113"/>
            <a:chOff x="5083500" y="2259000"/>
            <a:chExt cx="2025000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A8FFBB-3071-41DC-96B0-EAE18CF36AF3}"/>
                </a:ext>
              </a:extLst>
            </p:cNvPr>
            <p:cNvSpPr/>
            <p:nvPr/>
          </p:nvSpPr>
          <p:spPr>
            <a:xfrm>
              <a:off x="5478376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hildren">
              <a:extLst>
                <a:ext uri="{FF2B5EF4-FFF2-40B4-BE49-F238E27FC236}">
                  <a16:creationId xmlns:a16="http://schemas.microsoft.com/office/drawing/2014/main" id="{6557E99D-83B3-4B6B-83BC-305AC6E9DAED}"/>
                </a:ext>
              </a:extLst>
            </p:cNvPr>
            <p:cNvSpPr/>
            <p:nvPr/>
          </p:nvSpPr>
          <p:spPr>
            <a:xfrm>
              <a:off x="5741626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89D90-298F-4961-AD90-DC9DDB884882}"/>
                </a:ext>
              </a:extLst>
            </p:cNvPr>
            <p:cNvGrpSpPr/>
            <p:nvPr/>
          </p:nvGrpSpPr>
          <p:grpSpPr>
            <a:xfrm>
              <a:off x="5083500" y="3879000"/>
              <a:ext cx="2025000" cy="720000"/>
              <a:chOff x="3137402" y="1639037"/>
              <a:chExt cx="202500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C0142-B8D1-49E7-97CD-9B324EDB412D}"/>
                  </a:ext>
                </a:extLst>
              </p:cNvPr>
              <p:cNvSpPr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CDA9C5-596E-4B3A-B097-A27FEF50637E}"/>
                  </a:ext>
                </a:extLst>
              </p:cNvPr>
              <p:cNvSpPr txBox="1"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Southwest Nigeria </a:t>
                </a:r>
                <a:br>
                  <a:rPr lang="en-US" sz="1600" kern="1200" dirty="0"/>
                </a:br>
                <a:r>
                  <a:rPr lang="en-US" sz="1600" kern="1200" dirty="0"/>
                  <a:t>1999-2019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85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2618-E838-4DFF-A976-86C524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2" y="641242"/>
            <a:ext cx="6499980" cy="1320800"/>
          </a:xfrm>
        </p:spPr>
        <p:txBody>
          <a:bodyPr>
            <a:normAutofit/>
          </a:bodyPr>
          <a:lstStyle/>
          <a:p>
            <a:r>
              <a:rPr lang="en-GB" dirty="0"/>
              <a:t>Socially-embedded good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16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40257C-23D0-4465-BF54-1B7FC7828E21}"/>
              </a:ext>
            </a:extLst>
          </p:cNvPr>
          <p:cNvGrpSpPr/>
          <p:nvPr/>
        </p:nvGrpSpPr>
        <p:grpSpPr>
          <a:xfrm>
            <a:off x="677334" y="227351"/>
            <a:ext cx="1511062" cy="1568113"/>
            <a:chOff x="5083500" y="2259000"/>
            <a:chExt cx="2025000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A8FFBB-3071-41DC-96B0-EAE18CF36AF3}"/>
                </a:ext>
              </a:extLst>
            </p:cNvPr>
            <p:cNvSpPr/>
            <p:nvPr/>
          </p:nvSpPr>
          <p:spPr>
            <a:xfrm>
              <a:off x="5478376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hildren">
              <a:extLst>
                <a:ext uri="{FF2B5EF4-FFF2-40B4-BE49-F238E27FC236}">
                  <a16:creationId xmlns:a16="http://schemas.microsoft.com/office/drawing/2014/main" id="{6557E99D-83B3-4B6B-83BC-305AC6E9DAED}"/>
                </a:ext>
              </a:extLst>
            </p:cNvPr>
            <p:cNvSpPr/>
            <p:nvPr/>
          </p:nvSpPr>
          <p:spPr>
            <a:xfrm>
              <a:off x="5741626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89D90-298F-4961-AD90-DC9DDB884882}"/>
                </a:ext>
              </a:extLst>
            </p:cNvPr>
            <p:cNvGrpSpPr/>
            <p:nvPr/>
          </p:nvGrpSpPr>
          <p:grpSpPr>
            <a:xfrm>
              <a:off x="5083500" y="3879000"/>
              <a:ext cx="2025000" cy="720000"/>
              <a:chOff x="3137402" y="1639037"/>
              <a:chExt cx="202500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C0142-B8D1-49E7-97CD-9B324EDB412D}"/>
                  </a:ext>
                </a:extLst>
              </p:cNvPr>
              <p:cNvSpPr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CDA9C5-596E-4B3A-B097-A27FEF50637E}"/>
                  </a:ext>
                </a:extLst>
              </p:cNvPr>
              <p:cNvSpPr txBox="1"/>
              <p:nvPr/>
            </p:nvSpPr>
            <p:spPr>
              <a:xfrm>
                <a:off x="3137402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Southwest Nigeria </a:t>
                </a:r>
                <a:br>
                  <a:rPr lang="en-US" sz="1600" kern="1200" dirty="0"/>
                </a:br>
                <a:r>
                  <a:rPr lang="en-US" sz="1600" kern="1200" dirty="0"/>
                  <a:t>1999-2019</a:t>
                </a:r>
              </a:p>
            </p:txBody>
          </p:sp>
        </p:grp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A8BEA65-5356-4719-80CA-08D3A6A31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96410"/>
              </p:ext>
            </p:extLst>
          </p:nvPr>
        </p:nvGraphicFramePr>
        <p:xfrm>
          <a:off x="760164" y="2357610"/>
          <a:ext cx="9260136" cy="365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31">
                  <a:extLst>
                    <a:ext uri="{9D8B030D-6E8A-4147-A177-3AD203B41FA5}">
                      <a16:colId xmlns:a16="http://schemas.microsoft.com/office/drawing/2014/main" val="56753830"/>
                    </a:ext>
                  </a:extLst>
                </a:gridCol>
                <a:gridCol w="3551194">
                  <a:extLst>
                    <a:ext uri="{9D8B030D-6E8A-4147-A177-3AD203B41FA5}">
                      <a16:colId xmlns:a16="http://schemas.microsoft.com/office/drawing/2014/main" val="1740243158"/>
                    </a:ext>
                  </a:extLst>
                </a:gridCol>
                <a:gridCol w="3688111">
                  <a:extLst>
                    <a:ext uri="{9D8B030D-6E8A-4147-A177-3AD203B41FA5}">
                      <a16:colId xmlns:a16="http://schemas.microsoft.com/office/drawing/2014/main" val="2949687794"/>
                    </a:ext>
                  </a:extLst>
                </a:gridCol>
              </a:tblGrid>
              <a:tr h="824588">
                <a:tc>
                  <a:txBody>
                    <a:bodyPr/>
                    <a:lstStyle/>
                    <a:p>
                      <a:r>
                        <a:rPr lang="en-GB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Technocratic Good Governance conception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Popular socially-embedded conception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287"/>
                  </a:ext>
                </a:extLst>
              </a:tr>
              <a:tr h="117798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Voters sanction or reward leaders for performance as measured by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Accessibility – possibility of direct face-to-face contact (Paller, Husaini, Soo et 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72609"/>
                  </a:ext>
                </a:extLst>
              </a:tr>
              <a:tr h="117798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Availability and accuracy of government data, budgets and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Transparency in People – social networks legible </a:t>
                      </a:r>
                    </a:p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en-GB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Governance</a:t>
                      </a:r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article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41196"/>
                  </a:ext>
                </a:extLst>
              </a:tr>
              <a:tr h="47119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Epistemic (+material)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Social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6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38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B34CB-990B-4AAC-B97E-C3A605B0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90781"/>
            <a:ext cx="8596668" cy="3550581"/>
          </a:xfrm>
        </p:spPr>
        <p:txBody>
          <a:bodyPr>
            <a:noAutofit/>
          </a:bodyPr>
          <a:lstStyle/>
          <a:p>
            <a:r>
              <a:rPr lang="en-GB" sz="2000" dirty="0"/>
              <a:t>Increased use of populist appeals from across spectrum (Engler et al 2019) Yet most troubling is their successful use by far-right (i.e. </a:t>
            </a:r>
            <a:r>
              <a:rPr lang="en-GB" sz="2000" dirty="0" err="1"/>
              <a:t>Orban</a:t>
            </a:r>
            <a:r>
              <a:rPr lang="en-GB" sz="2000" dirty="0"/>
              <a:t>, Erdogan, Trump).</a:t>
            </a:r>
          </a:p>
          <a:p>
            <a:r>
              <a:rPr lang="en-GB" sz="2000" dirty="0"/>
              <a:t>Politicians opportunistically draw on populist appeals to respond to this neglected desire for closeness and connection: i.e. Fayose</a:t>
            </a:r>
          </a:p>
          <a:p>
            <a:pPr lvl="1"/>
            <a:r>
              <a:rPr lang="en-GB" sz="2000" dirty="0"/>
              <a:t>“Speak straight into the ear of the Governor”</a:t>
            </a:r>
          </a:p>
          <a:p>
            <a:pPr lvl="1"/>
            <a:r>
              <a:rPr lang="en-GB" sz="2000" dirty="0"/>
              <a:t>“always in a meeting” vs. “he picks it himself”</a:t>
            </a:r>
          </a:p>
          <a:p>
            <a:r>
              <a:rPr lang="en-GB" sz="2000" dirty="0"/>
              <a:t>Standard populist tropes: Unmediated connection, rejection of ‘high’ cultural forms of speech and comportment, ‘common man’.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	</a:t>
            </a:r>
            <a:r>
              <a:rPr lang="en-GB" sz="2000" dirty="0"/>
              <a:t>Trump’s claim to “hide nothing” vs. drain the swamp = populist transparency 	(Fenster 2017)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D70D-D34D-4E62-8B8B-825605A8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17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DF519-5BF8-4E33-8233-24C2B8B7B1B1}"/>
              </a:ext>
            </a:extLst>
          </p:cNvPr>
          <p:cNvGrpSpPr/>
          <p:nvPr/>
        </p:nvGrpSpPr>
        <p:grpSpPr>
          <a:xfrm>
            <a:off x="243222" y="297019"/>
            <a:ext cx="1821884" cy="1863570"/>
            <a:chOff x="4774125" y="2011500"/>
            <a:chExt cx="2643750" cy="2835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E812EB-024E-4730-96D7-083D358CB4EF}"/>
                </a:ext>
              </a:extLst>
            </p:cNvPr>
            <p:cNvSpPr/>
            <p:nvPr/>
          </p:nvSpPr>
          <p:spPr>
            <a:xfrm>
              <a:off x="5289656" y="2011500"/>
              <a:ext cx="1612687" cy="16126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lipboard All Crosses">
              <a:extLst>
                <a:ext uri="{FF2B5EF4-FFF2-40B4-BE49-F238E27FC236}">
                  <a16:creationId xmlns:a16="http://schemas.microsoft.com/office/drawing/2014/main" id="{8D59448E-E9BE-4F85-9D8E-31F3EF4BCC3E}"/>
                </a:ext>
              </a:extLst>
            </p:cNvPr>
            <p:cNvSpPr/>
            <p:nvPr/>
          </p:nvSpPr>
          <p:spPr>
            <a:xfrm>
              <a:off x="5633344" y="2355187"/>
              <a:ext cx="925312" cy="92531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E8DA70-F19E-4172-B762-F497F8742224}"/>
                </a:ext>
              </a:extLst>
            </p:cNvPr>
            <p:cNvGrpSpPr/>
            <p:nvPr/>
          </p:nvGrpSpPr>
          <p:grpSpPr>
            <a:xfrm>
              <a:off x="4774125" y="4126500"/>
              <a:ext cx="2643750" cy="720000"/>
              <a:chOff x="6273101" y="2430216"/>
              <a:chExt cx="264375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0EC4D-FFC4-413D-A833-45EB358CD0D7}"/>
                  </a:ext>
                </a:extLst>
              </p:cNvPr>
              <p:cNvSpPr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3B4B94-7D1B-40C7-A36E-C6A43EB1C61D}"/>
                  </a:ext>
                </a:extLst>
              </p:cNvPr>
              <p:cNvSpPr txBox="1"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2000" kern="1200" dirty="0"/>
                  <a:t>Global crisis of Democracy </a:t>
                </a: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F9CA50F-DAA0-4BFD-8B1C-923DBB9C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403" y="1500189"/>
            <a:ext cx="6499980" cy="1320800"/>
          </a:xfrm>
        </p:spPr>
        <p:txBody>
          <a:bodyPr>
            <a:normAutofit/>
          </a:bodyPr>
          <a:lstStyle/>
          <a:p>
            <a:r>
              <a:rPr lang="en-GB" dirty="0"/>
              <a:t>Stepping into the void: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AABF0048-60D2-445E-B21F-41E5A8A0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8" y="-79324"/>
            <a:ext cx="2405009" cy="24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pinion | Time for Democrats to Call Trump's Bluff - POLITICO">
            <a:extLst>
              <a:ext uri="{FF2B5EF4-FFF2-40B4-BE49-F238E27FC236}">
                <a16:creationId xmlns:a16="http://schemas.microsoft.com/office/drawing/2014/main" id="{E311C9E6-624C-4A12-A1DA-B42DFD485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8" r="18838"/>
          <a:stretch/>
        </p:blipFill>
        <p:spPr bwMode="auto">
          <a:xfrm>
            <a:off x="9559299" y="1606070"/>
            <a:ext cx="2164710" cy="24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D70D-D34D-4E62-8B8B-825605A8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18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DF519-5BF8-4E33-8233-24C2B8B7B1B1}"/>
              </a:ext>
            </a:extLst>
          </p:cNvPr>
          <p:cNvGrpSpPr/>
          <p:nvPr/>
        </p:nvGrpSpPr>
        <p:grpSpPr>
          <a:xfrm>
            <a:off x="243222" y="297019"/>
            <a:ext cx="1821884" cy="1863570"/>
            <a:chOff x="4774125" y="2011500"/>
            <a:chExt cx="2643750" cy="2835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E812EB-024E-4730-96D7-083D358CB4EF}"/>
                </a:ext>
              </a:extLst>
            </p:cNvPr>
            <p:cNvSpPr/>
            <p:nvPr/>
          </p:nvSpPr>
          <p:spPr>
            <a:xfrm>
              <a:off x="5289656" y="2011500"/>
              <a:ext cx="1612687" cy="16126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lipboard All Crosses">
              <a:extLst>
                <a:ext uri="{FF2B5EF4-FFF2-40B4-BE49-F238E27FC236}">
                  <a16:creationId xmlns:a16="http://schemas.microsoft.com/office/drawing/2014/main" id="{8D59448E-E9BE-4F85-9D8E-31F3EF4BCC3E}"/>
                </a:ext>
              </a:extLst>
            </p:cNvPr>
            <p:cNvSpPr/>
            <p:nvPr/>
          </p:nvSpPr>
          <p:spPr>
            <a:xfrm>
              <a:off x="5633344" y="2355187"/>
              <a:ext cx="925312" cy="92531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E8DA70-F19E-4172-B762-F497F8742224}"/>
                </a:ext>
              </a:extLst>
            </p:cNvPr>
            <p:cNvGrpSpPr/>
            <p:nvPr/>
          </p:nvGrpSpPr>
          <p:grpSpPr>
            <a:xfrm>
              <a:off x="4774125" y="4126500"/>
              <a:ext cx="2643750" cy="720000"/>
              <a:chOff x="6273101" y="2430216"/>
              <a:chExt cx="264375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0EC4D-FFC4-413D-A833-45EB358CD0D7}"/>
                  </a:ext>
                </a:extLst>
              </p:cNvPr>
              <p:cNvSpPr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3B4B94-7D1B-40C7-A36E-C6A43EB1C61D}"/>
                  </a:ext>
                </a:extLst>
              </p:cNvPr>
              <p:cNvSpPr txBox="1"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2000" kern="1200" dirty="0"/>
                  <a:t>Global crisis of Democracy </a:t>
                </a: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F9CA50F-DAA0-4BFD-8B1C-923DBB9C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403" y="1500189"/>
            <a:ext cx="6499980" cy="1320800"/>
          </a:xfrm>
        </p:spPr>
        <p:txBody>
          <a:bodyPr>
            <a:normAutofit/>
          </a:bodyPr>
          <a:lstStyle/>
          <a:p>
            <a:r>
              <a:rPr lang="en-GB" dirty="0"/>
              <a:t>Stepping into the void: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AABF0048-60D2-445E-B21F-41E5A8A0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8" y="-79324"/>
            <a:ext cx="2405009" cy="24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pinion | Time for Democrats to Call Trump's Bluff - POLITICO">
            <a:extLst>
              <a:ext uri="{FF2B5EF4-FFF2-40B4-BE49-F238E27FC236}">
                <a16:creationId xmlns:a16="http://schemas.microsoft.com/office/drawing/2014/main" id="{E311C9E6-624C-4A12-A1DA-B42DFD485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8" r="18838"/>
          <a:stretch/>
        </p:blipFill>
        <p:spPr bwMode="auto">
          <a:xfrm>
            <a:off x="9559299" y="1606070"/>
            <a:ext cx="2164710" cy="24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0857B41C-520B-4785-8429-713208FF2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08638"/>
              </p:ext>
            </p:extLst>
          </p:nvPr>
        </p:nvGraphicFramePr>
        <p:xfrm>
          <a:off x="822369" y="2380563"/>
          <a:ext cx="926013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716">
                  <a:extLst>
                    <a:ext uri="{9D8B030D-6E8A-4147-A177-3AD203B41FA5}">
                      <a16:colId xmlns:a16="http://schemas.microsoft.com/office/drawing/2014/main" val="56753830"/>
                    </a:ext>
                  </a:extLst>
                </a:gridCol>
                <a:gridCol w="2489812">
                  <a:extLst>
                    <a:ext uri="{9D8B030D-6E8A-4147-A177-3AD203B41FA5}">
                      <a16:colId xmlns:a16="http://schemas.microsoft.com/office/drawing/2014/main" val="1740243158"/>
                    </a:ext>
                  </a:extLst>
                </a:gridCol>
                <a:gridCol w="2358997">
                  <a:extLst>
                    <a:ext uri="{9D8B030D-6E8A-4147-A177-3AD203B41FA5}">
                      <a16:colId xmlns:a16="http://schemas.microsoft.com/office/drawing/2014/main" val="2949687794"/>
                    </a:ext>
                  </a:extLst>
                </a:gridCol>
                <a:gridCol w="2637608">
                  <a:extLst>
                    <a:ext uri="{9D8B030D-6E8A-4147-A177-3AD203B41FA5}">
                      <a16:colId xmlns:a16="http://schemas.microsoft.com/office/drawing/2014/main" val="893285643"/>
                    </a:ext>
                  </a:extLst>
                </a:gridCol>
              </a:tblGrid>
              <a:tr h="785842">
                <a:tc>
                  <a:txBody>
                    <a:bodyPr/>
                    <a:lstStyle/>
                    <a:p>
                      <a:r>
                        <a:rPr lang="en-GB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Technocratic Good Governance conception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Popular socially-embedded conception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Populist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287"/>
                  </a:ext>
                </a:extLst>
              </a:tr>
              <a:tr h="117798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Voters sanction or reward leaders for performance as measured by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Accessibility – possibility of direct face-to-face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Exaggerated accessibility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72609"/>
                  </a:ext>
                </a:extLst>
              </a:tr>
              <a:tr h="117798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Availability and accuracy of government data, budgets and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Transparency in People – social networks legible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Exaggerated transparency in people (denigration of transparency in data)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41196"/>
                  </a:ext>
                </a:extLst>
              </a:tr>
              <a:tr h="47119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Dimension governance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Epistemic (+material)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Social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Exaggerated social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6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7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6DA3-5ED1-4C1A-85A5-E2492E67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4" y="291581"/>
            <a:ext cx="3222784" cy="1320800"/>
          </a:xfrm>
        </p:spPr>
        <p:txBody>
          <a:bodyPr/>
          <a:lstStyle/>
          <a:p>
            <a:r>
              <a:rPr lang="en-GB" dirty="0"/>
              <a:t>Review of the argument: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FCA5D-346D-4F86-AD88-EFFCF23E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19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E9D4568-3A7B-450B-80D9-693B486831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11639" y="2540804"/>
            <a:ext cx="8596668" cy="31637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Governance consists of three dimensions:</a:t>
            </a: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			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Epistemic --- Social 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				-- Material --</a:t>
            </a:r>
          </a:p>
          <a:p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The good governance agenda was part of a wider shift towards epistemic governance.</a:t>
            </a:r>
          </a:p>
          <a:p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Populism is a response to the neglect of the social dimensions of governance.</a:t>
            </a:r>
          </a:p>
          <a:p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D545DC5C-EF35-4CE5-90D6-086EC4250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045790"/>
              </p:ext>
            </p:extLst>
          </p:nvPr>
        </p:nvGraphicFramePr>
        <p:xfrm>
          <a:off x="1733891" y="291581"/>
          <a:ext cx="9034580" cy="191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81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076966"/>
              </p:ext>
            </p:extLst>
          </p:nvPr>
        </p:nvGraphicFramePr>
        <p:xfrm>
          <a:off x="487098" y="3194885"/>
          <a:ext cx="8977140" cy="346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B18CA8-823D-4FE6-A80D-D3EA5499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03" y="738268"/>
            <a:ext cx="8596668" cy="1320800"/>
          </a:xfrm>
        </p:spPr>
        <p:txBody>
          <a:bodyPr>
            <a:noAutofit/>
          </a:bodyPr>
          <a:lstStyle/>
          <a:p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6468231-1E4D-45EC-B69B-270F4D0156DD}"/>
              </a:ext>
            </a:extLst>
          </p:cNvPr>
          <p:cNvSpPr txBox="1">
            <a:spLocks/>
          </p:cNvSpPr>
          <p:nvPr/>
        </p:nvSpPr>
        <p:spPr>
          <a:xfrm>
            <a:off x="677334" y="251194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E0E734-88F4-4846-8341-4D2CE620D874}"/>
              </a:ext>
            </a:extLst>
          </p:cNvPr>
          <p:cNvSpPr txBox="1">
            <a:spLocks/>
          </p:cNvSpPr>
          <p:nvPr/>
        </p:nvSpPr>
        <p:spPr>
          <a:xfrm>
            <a:off x="589199" y="2768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Structure of the presentation: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7EA99-3DBC-4678-97AF-00DA6BF161EA}"/>
              </a:ext>
            </a:extLst>
          </p:cNvPr>
          <p:cNvSpPr txBox="1"/>
          <p:nvPr/>
        </p:nvSpPr>
        <p:spPr>
          <a:xfrm>
            <a:off x="3790785" y="1167011"/>
            <a:ext cx="256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normative political commitments of those we study and role of ideas in politics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96985-95EB-41D3-AD22-6BD3D962905F}"/>
              </a:ext>
            </a:extLst>
          </p:cNvPr>
          <p:cNvSpPr txBox="1"/>
          <p:nvPr/>
        </p:nvSpPr>
        <p:spPr>
          <a:xfrm>
            <a:off x="7128506" y="1173896"/>
            <a:ext cx="231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Politics in Africa as a source of theorising normative political concepts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F8ADB4-E767-4688-B60D-553FED54F50A}"/>
              </a:ext>
            </a:extLst>
          </p:cNvPr>
          <p:cNvSpPr txBox="1">
            <a:spLocks/>
          </p:cNvSpPr>
          <p:nvPr/>
        </p:nvSpPr>
        <p:spPr>
          <a:xfrm>
            <a:off x="589199" y="317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Normative Politics in Africa: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E72C-B8B3-4260-9472-F255BCBC3DD4}"/>
              </a:ext>
            </a:extLst>
          </p:cNvPr>
          <p:cNvSpPr txBox="1"/>
          <p:nvPr/>
        </p:nvSpPr>
        <p:spPr>
          <a:xfrm>
            <a:off x="692573" y="1342763"/>
            <a:ext cx="224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normative assumptions that shape scholars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7F6F4-23A4-4C4D-AAC0-B1112974E801}"/>
              </a:ext>
            </a:extLst>
          </p:cNvPr>
          <p:cNvSpPr txBox="1"/>
          <p:nvPr/>
        </p:nvSpPr>
        <p:spPr>
          <a:xfrm>
            <a:off x="677334" y="901439"/>
            <a:ext cx="579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Paying attention to: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EF39-7FA6-497D-9AB2-C818C373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42" y="1923945"/>
            <a:ext cx="9487540" cy="2792183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100" dirty="0">
                <a:solidFill>
                  <a:schemeClr val="accent2">
                    <a:lumMod val="75000"/>
                  </a:schemeClr>
                </a:solidFill>
              </a:rPr>
              <a:t>Isn’t the rise of populism an anti-system response to inequality (Piketty) and the changing </a:t>
            </a:r>
            <a:r>
              <a:rPr lang="en-GB" sz="3100" i="1" dirty="0">
                <a:solidFill>
                  <a:schemeClr val="accent2">
                    <a:lumMod val="75000"/>
                  </a:schemeClr>
                </a:solidFill>
              </a:rPr>
              <a:t>material </a:t>
            </a:r>
            <a:r>
              <a:rPr lang="en-GB" sz="3100" dirty="0">
                <a:solidFill>
                  <a:schemeClr val="accent2">
                    <a:lumMod val="75000"/>
                  </a:schemeClr>
                </a:solidFill>
              </a:rPr>
              <a:t>dimensions of governance? </a:t>
            </a:r>
            <a:b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Polanyi (Fraser, Hopkin)</a:t>
            </a:r>
            <a:b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BUT 1. role of education and 2. the state</a:t>
            </a:r>
            <a:b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100" dirty="0">
                <a:solidFill>
                  <a:schemeClr val="accent2">
                    <a:lumMod val="75000"/>
                  </a:schemeClr>
                </a:solidFill>
              </a:rPr>
              <a:t>How should we respond? </a:t>
            </a:r>
            <a:b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“Adults in the room” vs.</a:t>
            </a:r>
            <a:b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“they don’t care about people like you”</a:t>
            </a:r>
            <a:endParaRPr lang="en-GB" sz="3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D70D-D34D-4E62-8B8B-825605A8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20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DF519-5BF8-4E33-8233-24C2B8B7B1B1}"/>
              </a:ext>
            </a:extLst>
          </p:cNvPr>
          <p:cNvGrpSpPr/>
          <p:nvPr/>
        </p:nvGrpSpPr>
        <p:grpSpPr>
          <a:xfrm>
            <a:off x="243222" y="297019"/>
            <a:ext cx="1821884" cy="1863570"/>
            <a:chOff x="4774125" y="2011500"/>
            <a:chExt cx="2643750" cy="2835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E812EB-024E-4730-96D7-083D358CB4EF}"/>
                </a:ext>
              </a:extLst>
            </p:cNvPr>
            <p:cNvSpPr/>
            <p:nvPr/>
          </p:nvSpPr>
          <p:spPr>
            <a:xfrm>
              <a:off x="5289656" y="2011500"/>
              <a:ext cx="1612687" cy="16126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lipboard All Crosses">
              <a:extLst>
                <a:ext uri="{FF2B5EF4-FFF2-40B4-BE49-F238E27FC236}">
                  <a16:creationId xmlns:a16="http://schemas.microsoft.com/office/drawing/2014/main" id="{8D59448E-E9BE-4F85-9D8E-31F3EF4BCC3E}"/>
                </a:ext>
              </a:extLst>
            </p:cNvPr>
            <p:cNvSpPr/>
            <p:nvPr/>
          </p:nvSpPr>
          <p:spPr>
            <a:xfrm>
              <a:off x="5633344" y="2355187"/>
              <a:ext cx="925312" cy="92531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E8DA70-F19E-4172-B762-F497F8742224}"/>
                </a:ext>
              </a:extLst>
            </p:cNvPr>
            <p:cNvGrpSpPr/>
            <p:nvPr/>
          </p:nvGrpSpPr>
          <p:grpSpPr>
            <a:xfrm>
              <a:off x="4774125" y="4126500"/>
              <a:ext cx="2643750" cy="720000"/>
              <a:chOff x="6273101" y="2430216"/>
              <a:chExt cx="264375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0EC4D-FFC4-413D-A833-45EB358CD0D7}"/>
                  </a:ext>
                </a:extLst>
              </p:cNvPr>
              <p:cNvSpPr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3B4B94-7D1B-40C7-A36E-C6A43EB1C61D}"/>
                  </a:ext>
                </a:extLst>
              </p:cNvPr>
              <p:cNvSpPr txBox="1"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2000" kern="1200" dirty="0"/>
                  <a:t>Global crisis of Democracy </a:t>
                </a: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17235E9-B95D-4CD5-A858-4E0F1E8720C6}"/>
              </a:ext>
            </a:extLst>
          </p:cNvPr>
          <p:cNvSpPr txBox="1">
            <a:spLocks/>
          </p:cNvSpPr>
          <p:nvPr/>
        </p:nvSpPr>
        <p:spPr>
          <a:xfrm>
            <a:off x="2787268" y="609600"/>
            <a:ext cx="648673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Questions:</a:t>
            </a:r>
          </a:p>
        </p:txBody>
      </p:sp>
    </p:spTree>
    <p:extLst>
      <p:ext uri="{BB962C8B-B14F-4D97-AF65-F5344CB8AC3E}">
        <p14:creationId xmlns:p14="http://schemas.microsoft.com/office/powerpoint/2010/main" val="253176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EF39-7FA6-497D-9AB2-C818C373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96" y="609600"/>
            <a:ext cx="5256805" cy="1320800"/>
          </a:xfrm>
        </p:spPr>
        <p:txBody>
          <a:bodyPr/>
          <a:lstStyle/>
          <a:p>
            <a:r>
              <a:rPr lang="en-GB" dirty="0"/>
              <a:t>Oyo and Ekiti: What happened after 2015?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B34CB-990B-4AAC-B97E-C3A605B0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2743200"/>
            <a:ext cx="8722998" cy="360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Oyo 2019: 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</a:rPr>
              <a:t>PDP win: “redefining good governance with a focus on people-centred policies.” 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b="1" u="sng" dirty="0">
                <a:solidFill>
                  <a:schemeClr val="accent2"/>
                </a:solidFill>
                <a:latin typeface="+mj-lt"/>
              </a:rPr>
              <a:t>Ekiti 2018: 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Fayemi wins against </a:t>
            </a:r>
            <a:r>
              <a:rPr lang="en-GB" sz="2400" dirty="0" err="1">
                <a:latin typeface="+mj-lt"/>
              </a:rPr>
              <a:t>Eleka</a:t>
            </a:r>
            <a:r>
              <a:rPr lang="en-GB" sz="2400" dirty="0">
                <a:latin typeface="+mj-lt"/>
              </a:rPr>
              <a:t> of PDP, beating him in 12/16 LGAs, with an average increase in vote share of about 15%. </a:t>
            </a:r>
          </a:p>
          <a:p>
            <a:r>
              <a:rPr lang="en-GB" sz="2400" dirty="0">
                <a:latin typeface="+mj-lt"/>
              </a:rPr>
              <a:t> Return to epistemic governance? Or a change in material politics?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D70D-D34D-4E62-8B8B-825605A8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21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DF519-5BF8-4E33-8233-24C2B8B7B1B1}"/>
              </a:ext>
            </a:extLst>
          </p:cNvPr>
          <p:cNvGrpSpPr/>
          <p:nvPr/>
        </p:nvGrpSpPr>
        <p:grpSpPr>
          <a:xfrm>
            <a:off x="409438" y="318530"/>
            <a:ext cx="1511061" cy="1581429"/>
            <a:chOff x="4774125" y="2011500"/>
            <a:chExt cx="2643750" cy="2835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E812EB-024E-4730-96D7-083D358CB4EF}"/>
                </a:ext>
              </a:extLst>
            </p:cNvPr>
            <p:cNvSpPr/>
            <p:nvPr/>
          </p:nvSpPr>
          <p:spPr>
            <a:xfrm>
              <a:off x="5289656" y="2011500"/>
              <a:ext cx="1612687" cy="16126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Clipboard All Crosses">
              <a:extLst>
                <a:ext uri="{FF2B5EF4-FFF2-40B4-BE49-F238E27FC236}">
                  <a16:creationId xmlns:a16="http://schemas.microsoft.com/office/drawing/2014/main" id="{8D59448E-E9BE-4F85-9D8E-31F3EF4BCC3E}"/>
                </a:ext>
              </a:extLst>
            </p:cNvPr>
            <p:cNvSpPr/>
            <p:nvPr/>
          </p:nvSpPr>
          <p:spPr>
            <a:xfrm>
              <a:off x="5633344" y="2355187"/>
              <a:ext cx="925312" cy="92531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E8DA70-F19E-4172-B762-F497F8742224}"/>
                </a:ext>
              </a:extLst>
            </p:cNvPr>
            <p:cNvGrpSpPr/>
            <p:nvPr/>
          </p:nvGrpSpPr>
          <p:grpSpPr>
            <a:xfrm>
              <a:off x="4774125" y="4126500"/>
              <a:ext cx="2643750" cy="720000"/>
              <a:chOff x="6273101" y="2430216"/>
              <a:chExt cx="2643750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50EC4D-FFC4-413D-A833-45EB358CD0D7}"/>
                  </a:ext>
                </a:extLst>
              </p:cNvPr>
              <p:cNvSpPr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3B4B94-7D1B-40C7-A36E-C6A43EB1C61D}"/>
                  </a:ext>
                </a:extLst>
              </p:cNvPr>
              <p:cNvSpPr txBox="1"/>
              <p:nvPr/>
            </p:nvSpPr>
            <p:spPr>
              <a:xfrm>
                <a:off x="6273101" y="2430216"/>
                <a:ext cx="2643750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2000" kern="1200" dirty="0"/>
                  <a:t>Global crisis of Democracy 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A8A89A-F18E-4C23-9B51-475D64122F4E}"/>
              </a:ext>
            </a:extLst>
          </p:cNvPr>
          <p:cNvGrpSpPr/>
          <p:nvPr/>
        </p:nvGrpSpPr>
        <p:grpSpPr>
          <a:xfrm>
            <a:off x="2249317" y="303685"/>
            <a:ext cx="1669793" cy="1828877"/>
            <a:chOff x="2162468" y="390341"/>
            <a:chExt cx="1511062" cy="15702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FC5363-CCD8-4B51-96DE-C53CDFE99BE5}"/>
                </a:ext>
              </a:extLst>
            </p:cNvPr>
            <p:cNvSpPr/>
            <p:nvPr/>
          </p:nvSpPr>
          <p:spPr>
            <a:xfrm>
              <a:off x="2457125" y="390341"/>
              <a:ext cx="921748" cy="827783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" name="Rectangle 13" descr="Children">
              <a:extLst>
                <a:ext uri="{FF2B5EF4-FFF2-40B4-BE49-F238E27FC236}">
                  <a16:creationId xmlns:a16="http://schemas.microsoft.com/office/drawing/2014/main" id="{D364AC4A-EA43-435D-A9AE-9199B1EB1C6F}"/>
                </a:ext>
              </a:extLst>
            </p:cNvPr>
            <p:cNvSpPr/>
            <p:nvPr/>
          </p:nvSpPr>
          <p:spPr>
            <a:xfrm>
              <a:off x="2653564" y="568881"/>
              <a:ext cx="528872" cy="47495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F7492A-995F-4161-A822-5B06AA2F458A}"/>
                </a:ext>
              </a:extLst>
            </p:cNvPr>
            <p:cNvSpPr txBox="1"/>
            <p:nvPr/>
          </p:nvSpPr>
          <p:spPr>
            <a:xfrm>
              <a:off x="2162468" y="1478085"/>
              <a:ext cx="1511062" cy="48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Southwest Nigeria </a:t>
              </a:r>
              <a:br>
                <a:rPr lang="en-US" sz="1600" kern="1200" dirty="0"/>
              </a:br>
              <a:r>
                <a:rPr lang="en-US" sz="1600" kern="1200" dirty="0"/>
                <a:t>1999-2019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949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2BE069-3FE3-4BAC-A46D-FBB2C4D6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44" y="2418944"/>
            <a:ext cx="8466666" cy="3534383"/>
          </a:xfrm>
        </p:spPr>
        <p:txBody>
          <a:bodyPr>
            <a:normAutofit/>
          </a:bodyPr>
          <a:lstStyle/>
          <a:p>
            <a:r>
              <a:rPr lang="en-GB" sz="4000" dirty="0"/>
              <a:t>Thanks for listening!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Portia.Roelofs@st-annes.ox.ac.uk</a:t>
            </a:r>
          </a:p>
        </p:txBody>
      </p:sp>
    </p:spTree>
    <p:extLst>
      <p:ext uri="{BB962C8B-B14F-4D97-AF65-F5344CB8AC3E}">
        <p14:creationId xmlns:p14="http://schemas.microsoft.com/office/powerpoint/2010/main" val="442821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redit: Pius Utomi Ekpei / AFP&#10;https://www.thefader.com/2020/10/13/nigeria-endsars-burna-boy-wizkid-davido">
            <a:extLst>
              <a:ext uri="{FF2B5EF4-FFF2-40B4-BE49-F238E27FC236}">
                <a16:creationId xmlns:a16="http://schemas.microsoft.com/office/drawing/2014/main" id="{F72C54EB-DCAB-4627-A934-2AF39C4B4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r="23578" b="20277"/>
          <a:stretch/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DF2F-9EB6-4D39-B1A5-41852865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43" y="138701"/>
            <a:ext cx="6142106" cy="86383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#EndSars</a:t>
            </a:r>
            <a:endParaRPr lang="en-GB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1FE8E-08D9-4303-A7E2-A90E54FC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40F16-7D6D-4F28-A338-DE078BA99C94}"/>
              </a:ext>
            </a:extLst>
          </p:cNvPr>
          <p:cNvSpPr txBox="1"/>
          <p:nvPr/>
        </p:nvSpPr>
        <p:spPr>
          <a:xfrm>
            <a:off x="387935" y="848300"/>
            <a:ext cx="5531796" cy="424840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“What is “good governance”? Who determines what is good and bad governance? What yardsticks are applied? And why are these yardsticks applied only to Africa?”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Issa Shivji 2007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“What is striking … is the determination of African intellectuals not to succumb to the despair that suffuses commentary on the continent's current predicament. The debate [on democracy] proclaims, in many ways, faith in the desirability, indeed the moral obligation, of articulating collective social visions.”</a:t>
            </a:r>
          </a:p>
          <a:p>
            <a:pPr marL="0" indent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Dickson Eyoh 1998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5C6BB-E639-41D1-A285-FB2160BA6386}"/>
              </a:ext>
            </a:extLst>
          </p:cNvPr>
          <p:cNvSpPr txBox="1"/>
          <p:nvPr/>
        </p:nvSpPr>
        <p:spPr>
          <a:xfrm>
            <a:off x="638978" y="5387248"/>
            <a:ext cx="8956714" cy="1200329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Links: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https://www.facebook.com/groups/205111409881162/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https://africasacountry.com/2020/10/end-police-brutality-in-nigeria-now/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6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07FD-4118-4B99-8DCD-B5F7FA77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9506-CFE4-4683-AFD4-FB66214E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656"/>
            <a:ext cx="8596668" cy="508434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Ake, Claude. 1993. “The Unique Case of African Democracy.” </a:t>
            </a:r>
            <a:r>
              <a:rPr lang="en-US" i="1" dirty="0">
                <a:effectLst/>
              </a:rPr>
              <a:t>International Affairs (Royal Institute of International Affairs 1944-)</a:t>
            </a:r>
            <a:r>
              <a:rPr lang="en-US" dirty="0">
                <a:effectLst/>
              </a:rPr>
              <a:t> 69 (2): 239–244. </a:t>
            </a:r>
            <a:r>
              <a:rPr lang="en-US" dirty="0">
                <a:effectLst/>
                <a:hlinkClick r:id="rId2"/>
              </a:rPr>
              <a:t>https://doi.org/10.2307/2621592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Leftwich, Adrian. 1993. “Governance, Democracy and Development in the Third World.” </a:t>
            </a:r>
            <a:r>
              <a:rPr lang="en-US" i="1" dirty="0">
                <a:effectLst/>
              </a:rPr>
              <a:t>Third World Quarterly</a:t>
            </a:r>
            <a:r>
              <a:rPr lang="en-US" dirty="0">
                <a:effectLst/>
              </a:rPr>
              <a:t> 14 (3): 605–24.</a:t>
            </a:r>
          </a:p>
          <a:p>
            <a:r>
              <a:rPr lang="en-US" dirty="0">
                <a:effectLst/>
              </a:rPr>
              <a:t>Leftwich, Adrian. 1994. “Governance, the State and the Politics of Development.” </a:t>
            </a:r>
            <a:r>
              <a:rPr lang="en-US" i="1" dirty="0">
                <a:effectLst/>
              </a:rPr>
              <a:t>Development and Change</a:t>
            </a:r>
            <a:r>
              <a:rPr lang="en-US" dirty="0">
                <a:effectLst/>
              </a:rPr>
              <a:t> 25 (2): 363–86. </a:t>
            </a:r>
            <a:r>
              <a:rPr lang="en-US" dirty="0">
                <a:effectLst/>
                <a:hlinkClick r:id="rId3"/>
              </a:rPr>
              <a:t>https://doi.org/10.1111/j.1467-7660.1994.tb00519.x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Abrahamsen, Rita. 2000. </a:t>
            </a:r>
            <a:r>
              <a:rPr lang="en-US" i="1" dirty="0">
                <a:effectLst/>
              </a:rPr>
              <a:t>Disciplining Democracy Development Discourse and Good Governance in Africa</a:t>
            </a:r>
            <a:r>
              <a:rPr lang="en-US" dirty="0">
                <a:effectLst/>
              </a:rPr>
              <a:t>. London: Zed Books.</a:t>
            </a:r>
          </a:p>
          <a:p>
            <a:r>
              <a:rPr lang="en-US" dirty="0">
                <a:effectLst/>
              </a:rPr>
              <a:t>Abrahamsen, Rita. 2000. </a:t>
            </a:r>
            <a:r>
              <a:rPr lang="en-US" i="1" dirty="0">
                <a:effectLst/>
              </a:rPr>
              <a:t>Disciplining Democracy Development Discourse and Good Governance in Africa</a:t>
            </a:r>
            <a:r>
              <a:rPr lang="en-US" dirty="0">
                <a:effectLst/>
              </a:rPr>
              <a:t>. London: Zed Books.</a:t>
            </a:r>
          </a:p>
          <a:p>
            <a:r>
              <a:rPr lang="en-US" dirty="0">
                <a:effectLst/>
              </a:rPr>
              <a:t>Abrahamsen, Rita. 2004. “The Power of Partnerships in Global Governance.” </a:t>
            </a:r>
            <a:r>
              <a:rPr lang="en-US" i="1" dirty="0">
                <a:effectLst/>
              </a:rPr>
              <a:t>Third World Quarterly</a:t>
            </a:r>
            <a:r>
              <a:rPr lang="en-US" dirty="0">
                <a:effectLst/>
              </a:rPr>
              <a:t> 25 (8): 1453–67.</a:t>
            </a:r>
          </a:p>
          <a:p>
            <a:r>
              <a:rPr lang="en-US" dirty="0">
                <a:effectLst/>
              </a:rPr>
              <a:t>Mkandawire, Thandika. 1998. “Crisis Management and the Making of ‘Choiceless Democracies’ in Africa.” In </a:t>
            </a:r>
            <a:r>
              <a:rPr lang="en-US" i="1" dirty="0">
                <a:effectLst/>
              </a:rPr>
              <a:t>State, Conflict, and Democracy in Africa</a:t>
            </a:r>
            <a:r>
              <a:rPr lang="en-US" dirty="0">
                <a:effectLst/>
              </a:rPr>
              <a:t>, edited by Richard A. Joseph. Boulder, Colo.: Lynne </a:t>
            </a:r>
            <a:r>
              <a:rPr lang="en-US" dirty="0" err="1">
                <a:effectLst/>
              </a:rPr>
              <a:t>Rienner</a:t>
            </a:r>
            <a:r>
              <a:rPr lang="en-US" dirty="0">
                <a:effectLst/>
              </a:rPr>
              <a:t> Pub.</a:t>
            </a:r>
          </a:p>
          <a:p>
            <a:r>
              <a:rPr lang="en-US" dirty="0" err="1">
                <a:effectLst/>
              </a:rPr>
              <a:t>Adejumo-Ayibiowu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Oluwakemi</a:t>
            </a:r>
            <a:r>
              <a:rPr lang="en-US" dirty="0">
                <a:effectLst/>
              </a:rPr>
              <a:t> Damola. “An Afro-Centric Critique of the Discourse of Good Governance and Its Limitations as a Means of Addressing Development Challenges in Nigeria.” PhD Thesis, University of south Africa, 2018.</a:t>
            </a:r>
          </a:p>
          <a:p>
            <a:r>
              <a:rPr lang="en-US" dirty="0">
                <a:effectLst/>
              </a:rPr>
              <a:t>Hopkin, Jonathan. </a:t>
            </a:r>
            <a:r>
              <a:rPr lang="en-US" i="1" dirty="0">
                <a:effectLst/>
              </a:rPr>
              <a:t>Anti-System Politics: The Crisis of Market Liberalism in Rich Democracies</a:t>
            </a:r>
            <a:r>
              <a:rPr lang="en-US" dirty="0">
                <a:effectLst/>
              </a:rPr>
              <a:t>. New York: OUP USA, 2020.</a:t>
            </a:r>
          </a:p>
          <a:p>
            <a:r>
              <a:rPr lang="en-US" dirty="0">
                <a:effectLst/>
              </a:rPr>
              <a:t>Piketty, Thomas. </a:t>
            </a:r>
            <a:r>
              <a:rPr lang="en-US" i="1" dirty="0">
                <a:effectLst/>
              </a:rPr>
              <a:t>Capital in the Twenty-First Century</a:t>
            </a:r>
            <a:r>
              <a:rPr lang="en-US" dirty="0">
                <a:effectLst/>
              </a:rPr>
              <a:t>. Harvard University Press, 2017.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14E0C-9DE9-455A-8F7D-AAB5757D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61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113A-CAB0-4854-AE1C-F7CEB32D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 2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2D31-2F4F-48E7-91F1-F7EA8577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3210"/>
            <a:ext cx="8596668" cy="541479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Lumumba-</a:t>
            </a:r>
            <a:r>
              <a:rPr lang="en-US" dirty="0" err="1">
                <a:effectLst/>
              </a:rPr>
              <a:t>Kasongo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Tukumbi</a:t>
            </a:r>
            <a:r>
              <a:rPr lang="en-US" dirty="0">
                <a:effectLst/>
              </a:rPr>
              <a:t>. 2013. </a:t>
            </a:r>
            <a:r>
              <a:rPr lang="en-US" i="1" dirty="0">
                <a:effectLst/>
              </a:rPr>
              <a:t>Liberal Democracy and Its Critics in Africa: Political Dysfunction and the Struggle for Social Progress.</a:t>
            </a:r>
            <a:r>
              <a:rPr lang="en-US" dirty="0">
                <a:effectLst/>
              </a:rPr>
              <a:t> Zed Books Ltd.</a:t>
            </a:r>
          </a:p>
          <a:p>
            <a:r>
              <a:rPr lang="en-US" dirty="0">
                <a:effectLst/>
              </a:rPr>
              <a:t>The World Bank. 1992. “Governance and Development.” 10650. The World </a:t>
            </a:r>
            <a:r>
              <a:rPr lang="en-US" dirty="0" err="1">
                <a:effectLst/>
              </a:rPr>
              <a:t>Bank.</a:t>
            </a:r>
            <a:r>
              <a:rPr lang="en-US" dirty="0" err="1">
                <a:effectLst/>
                <a:hlinkClick r:id="rId2"/>
              </a:rPr>
              <a:t>http</a:t>
            </a:r>
            <a:r>
              <a:rPr lang="en-US" dirty="0">
                <a:effectLst/>
                <a:hlinkClick r:id="rId2"/>
              </a:rPr>
              <a:t>://documents.worldbank.org/curated/en/1992/04/440582/governance-development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Fenster, Mark. 2017. “Transparency in Trump’s America.” </a:t>
            </a:r>
            <a:r>
              <a:rPr lang="en-US" i="1" dirty="0">
                <a:effectLst/>
              </a:rPr>
              <a:t>Governance</a:t>
            </a:r>
            <a:r>
              <a:rPr lang="en-US" dirty="0">
                <a:effectLst/>
              </a:rPr>
              <a:t> 30 (2): 173–75. </a:t>
            </a:r>
            <a:r>
              <a:rPr lang="en-US" dirty="0">
                <a:effectLst/>
                <a:hlinkClick r:id="rId3"/>
              </a:rPr>
              <a:t>https://doi.org/10.1111/gove.12272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Mkandawire, Thandika. 2009. “Institutional Monocropping and Monotasking in Africa.” Democracy, Governance and Well-Being </a:t>
            </a:r>
            <a:r>
              <a:rPr lang="en-US" dirty="0" err="1">
                <a:effectLst/>
              </a:rPr>
              <a:t>Programme</a:t>
            </a:r>
            <a:r>
              <a:rPr lang="en-US" dirty="0">
                <a:effectLst/>
              </a:rPr>
              <a:t> Paper 1. Geneva: United Nations Research Institute for Social Development.</a:t>
            </a:r>
          </a:p>
          <a:p>
            <a:r>
              <a:rPr lang="en-US" dirty="0">
                <a:effectLst/>
              </a:rPr>
              <a:t>Polzer, Tara. 2001. “Corruption: Deconstructing the World Bank Discourse.” </a:t>
            </a:r>
            <a:r>
              <a:rPr lang="en-US" i="1" dirty="0">
                <a:effectLst/>
              </a:rPr>
              <a:t>Development Studies Institute (DESTIN) Working Paper</a:t>
            </a:r>
            <a:r>
              <a:rPr lang="en-US" dirty="0">
                <a:effectLst/>
              </a:rPr>
              <a:t>, 01–18.</a:t>
            </a:r>
          </a:p>
          <a:p>
            <a:r>
              <a:rPr lang="en-US" dirty="0" err="1">
                <a:effectLst/>
              </a:rPr>
              <a:t>Przeworski</a:t>
            </a:r>
            <a:r>
              <a:rPr lang="en-US" dirty="0">
                <a:effectLst/>
              </a:rPr>
              <a:t>, Adam, Stokes </a:t>
            </a:r>
            <a:r>
              <a:rPr lang="en-US" dirty="0" err="1">
                <a:effectLst/>
              </a:rPr>
              <a:t>Stokes</a:t>
            </a:r>
            <a:r>
              <a:rPr lang="en-US" dirty="0">
                <a:effectLst/>
              </a:rPr>
              <a:t> Susan Carol, Susan C. Stokes, and Bernard </a:t>
            </a:r>
            <a:r>
              <a:rPr lang="en-US" dirty="0" err="1">
                <a:effectLst/>
              </a:rPr>
              <a:t>Manin</a:t>
            </a:r>
            <a:r>
              <a:rPr lang="en-US" dirty="0">
                <a:effectLst/>
              </a:rPr>
              <a:t>. 1999. </a:t>
            </a:r>
            <a:r>
              <a:rPr lang="en-US" i="1" dirty="0">
                <a:effectLst/>
              </a:rPr>
              <a:t>Democracy, Accountability, and Representation</a:t>
            </a:r>
            <a:r>
              <a:rPr lang="en-US" dirty="0">
                <a:effectLst/>
              </a:rPr>
              <a:t>. Cambridge University Press.</a:t>
            </a:r>
          </a:p>
          <a:p>
            <a:r>
              <a:rPr lang="en-US" dirty="0">
                <a:effectLst/>
              </a:rPr>
              <a:t>“Technocratic Policy Making and Democratic Accountability.” 2004. (Research and Policy Brief) 3. Geneva: UNRISD. </a:t>
            </a:r>
            <a:r>
              <a:rPr lang="en-US" dirty="0">
                <a:effectLst/>
                <a:hlinkClick r:id="rId4"/>
              </a:rPr>
              <a:t>https://www.unrisd.org/publications/rpb3e</a:t>
            </a:r>
            <a:endParaRPr lang="en-US" dirty="0"/>
          </a:p>
          <a:p>
            <a:r>
              <a:rPr lang="en-US" dirty="0" err="1">
                <a:effectLst/>
              </a:rPr>
              <a:t>deGrassi</a:t>
            </a:r>
            <a:r>
              <a:rPr lang="en-US" dirty="0">
                <a:effectLst/>
              </a:rPr>
              <a:t>, Aaron. “‘Neopatrimonialism’ and Agricultural Development in Africa: Contributions and Limitations of a Contested Concept.” </a:t>
            </a:r>
            <a:r>
              <a:rPr lang="en-US" i="1" dirty="0">
                <a:effectLst/>
              </a:rPr>
              <a:t>African Studies Review</a:t>
            </a:r>
            <a:r>
              <a:rPr lang="en-US" dirty="0">
                <a:effectLst/>
              </a:rPr>
              <a:t> 51, no. 3 (2008): 107–33. </a:t>
            </a:r>
            <a:r>
              <a:rPr lang="en-US" dirty="0">
                <a:effectLst/>
                <a:hlinkClick r:id="rId5"/>
              </a:rPr>
              <a:t>https://doi.org/10.1353/arw.0.0087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Engler, Sarah, Bartek </a:t>
            </a:r>
            <a:r>
              <a:rPr lang="en-US" dirty="0" err="1">
                <a:effectLst/>
              </a:rPr>
              <a:t>Pytlas</a:t>
            </a:r>
            <a:r>
              <a:rPr lang="en-US" dirty="0">
                <a:effectLst/>
              </a:rPr>
              <a:t>, and Kevin Deegan-Krause. “Assessing the Diversity of Anti-Establishment and Populist Politics in Central and Eastern Europe.” </a:t>
            </a:r>
            <a:r>
              <a:rPr lang="en-US" i="1" dirty="0">
                <a:effectLst/>
              </a:rPr>
              <a:t>West European Politics</a:t>
            </a:r>
            <a:r>
              <a:rPr lang="en-US" dirty="0">
                <a:effectLst/>
              </a:rPr>
              <a:t> 42, no. 6 (2019).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14109-A15D-44C7-B998-BBD78AFD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9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9E23-8A88-4AAF-B28D-91C69C2B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8479-161C-4D7D-8C67-84E93785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2024"/>
            <a:ext cx="8596668" cy="51999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Roelofs, Portia. “Transparency and Mistrust: Who or What Should Be Made Transparent?” </a:t>
            </a:r>
            <a:r>
              <a:rPr lang="en-US" i="1" dirty="0">
                <a:effectLst/>
              </a:rPr>
              <a:t>Governance</a:t>
            </a:r>
            <a:r>
              <a:rPr lang="en-US" dirty="0">
                <a:effectLst/>
              </a:rPr>
              <a:t> 32, no. 0 (July 2019): 565–80. </a:t>
            </a:r>
            <a:r>
              <a:rPr lang="en-US" dirty="0">
                <a:effectLst/>
                <a:hlinkClick r:id="rId2"/>
              </a:rPr>
              <a:t>https://doi.org/10.1111/gove.12402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dirty="0">
                <a:effectLst/>
              </a:rPr>
              <a:t>Roelofs, Portia. “Beyond Programmatic versus Patrimonial Politics: Contested Conceptions of Legitimate Distribution in Nigeria.” </a:t>
            </a:r>
            <a:r>
              <a:rPr lang="en-GB" i="1" dirty="0">
                <a:effectLst/>
              </a:rPr>
              <a:t>Journal of Modern African Studies</a:t>
            </a:r>
            <a:r>
              <a:rPr lang="en-GB" dirty="0">
                <a:effectLst/>
              </a:rPr>
              <a:t> 57, no. 3 (September 2019). </a:t>
            </a:r>
            <a:r>
              <a:rPr lang="en-GB" dirty="0">
                <a:effectLst/>
                <a:hlinkClick r:id="rId3"/>
              </a:rPr>
              <a:t>https://doi.org/10.1017/S0022278X19000260</a:t>
            </a:r>
            <a:r>
              <a:rPr lang="en-GB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Chabal, Patrick, David Anderson, and Carolyn Brown. </a:t>
            </a:r>
            <a:r>
              <a:rPr lang="en-US" i="1" dirty="0">
                <a:effectLst/>
              </a:rPr>
              <a:t>Political Domination in Africa</a:t>
            </a:r>
            <a:r>
              <a:rPr lang="en-US" dirty="0">
                <a:effectLst/>
              </a:rPr>
              <a:t>. Vol. 50. CUP Archive, 1986.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Bhatia, Udit. “Rethinking the Epistemic Case against Epistocracy.” </a:t>
            </a:r>
            <a:r>
              <a:rPr lang="en-US" i="1" dirty="0">
                <a:effectLst/>
              </a:rPr>
              <a:t>Critical Review of International Social and Political Philosophy</a:t>
            </a:r>
            <a:r>
              <a:rPr lang="en-US" dirty="0">
                <a:effectLst/>
              </a:rPr>
              <a:t> 0, no. 0 (July 16, 2018): 1–26. </a:t>
            </a:r>
            <a:r>
              <a:rPr lang="en-US" dirty="0">
                <a:effectLst/>
                <a:hlinkClick r:id="rId4"/>
              </a:rPr>
              <a:t>https://doi.org/10.1080/13698230.2018.1497246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Gunn, Paul. “Against Epistocracy.” </a:t>
            </a:r>
            <a:r>
              <a:rPr lang="en-US" i="1" dirty="0">
                <a:effectLst/>
              </a:rPr>
              <a:t>Critical Review</a:t>
            </a:r>
            <a:r>
              <a:rPr lang="en-US" dirty="0">
                <a:effectLst/>
              </a:rPr>
              <a:t> 31, no. 1 (January 2, 2019): 26–82. </a:t>
            </a:r>
            <a:r>
              <a:rPr lang="en-US" dirty="0">
                <a:effectLst/>
                <a:hlinkClick r:id="rId5"/>
              </a:rPr>
              <a:t>https://doi.org/10.1080/08913811.2019.1609842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Holst, </a:t>
            </a:r>
            <a:r>
              <a:rPr lang="en-US" dirty="0" err="1">
                <a:effectLst/>
              </a:rPr>
              <a:t>Cathrine</a:t>
            </a:r>
            <a:r>
              <a:rPr lang="en-US" dirty="0">
                <a:effectLst/>
              </a:rPr>
              <a:t>. “What Is Epistocracy?” In </a:t>
            </a:r>
            <a:r>
              <a:rPr lang="en-US" i="1" dirty="0">
                <a:effectLst/>
              </a:rPr>
              <a:t>Sacred Science? On Science and Its Interrelations with Religious Worldviews</a:t>
            </a:r>
            <a:r>
              <a:rPr lang="en-US" dirty="0">
                <a:effectLst/>
              </a:rPr>
              <a:t>, edited by </a:t>
            </a:r>
            <a:r>
              <a:rPr lang="en-US" dirty="0" err="1">
                <a:effectLst/>
              </a:rPr>
              <a:t>Simen</a:t>
            </a:r>
            <a:r>
              <a:rPr lang="en-US" dirty="0">
                <a:effectLst/>
              </a:rPr>
              <a:t> Andersen </a:t>
            </a:r>
            <a:r>
              <a:rPr lang="en-US" dirty="0" err="1">
                <a:effectLst/>
              </a:rPr>
              <a:t>Øyen</a:t>
            </a:r>
            <a:r>
              <a:rPr lang="en-US" dirty="0">
                <a:effectLst/>
              </a:rPr>
              <a:t>, Tone Lund-Olsen, and Nora </a:t>
            </a:r>
            <a:r>
              <a:rPr lang="en-US" dirty="0" err="1">
                <a:effectLst/>
              </a:rPr>
              <a:t>Sørensen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Vaage</a:t>
            </a:r>
            <a:r>
              <a:rPr lang="en-US" dirty="0">
                <a:effectLst/>
              </a:rPr>
              <a:t>, 41–54. Wageningen: Academic Publishers, 2012. </a:t>
            </a:r>
            <a:r>
              <a:rPr lang="en-US" dirty="0">
                <a:effectLst/>
                <a:hlinkClick r:id="rId6"/>
              </a:rPr>
              <a:t>https://doi.org/10.3920/978-90-8686-752-3_3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Martinussen, John. “The Limitations of the World Bank’s Conception of the State and the Implications for Institutional Development Strategies.” </a:t>
            </a:r>
            <a:r>
              <a:rPr lang="en-US" i="1" dirty="0">
                <a:effectLst/>
              </a:rPr>
              <a:t>IDS Bulletin</a:t>
            </a:r>
            <a:r>
              <a:rPr lang="en-US" dirty="0">
                <a:effectLst/>
              </a:rPr>
              <a:t> 29, no. 2 (April 1, 1998): 67–74. </a:t>
            </a:r>
            <a:r>
              <a:rPr lang="en-US" dirty="0">
                <a:effectLst/>
                <a:hlinkClick r:id="rId7"/>
              </a:rPr>
              <a:t>https://doi.org/10.1111/j.1759-5436.1998.mp29002008.x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</a:rPr>
              <a:t>Mkandawire, Thandika. “Neopatrimonialism and the Political Economy of Economic Performance in Africa: Critical Reflections.” </a:t>
            </a:r>
            <a:r>
              <a:rPr lang="en-US" i="1" dirty="0">
                <a:effectLst/>
              </a:rPr>
              <a:t>World Politics</a:t>
            </a:r>
            <a:r>
              <a:rPr lang="en-US" dirty="0">
                <a:effectLst/>
              </a:rPr>
              <a:t> 67, no. 03 (July 2015): 563–612. </a:t>
            </a:r>
            <a:r>
              <a:rPr lang="en-US" dirty="0">
                <a:effectLst/>
                <a:hlinkClick r:id="rId8"/>
              </a:rPr>
              <a:t>https://doi.org/10.1017/S004388711500009X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6A915-B79D-4E3A-9C2C-0D87A3C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7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A187-13B6-448C-9181-A1B5D4B9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Normative Politics Readings: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65BB-DAFF-4DA4-9A26-3CD74A2A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en-GB" sz="1600" dirty="0">
                <a:latin typeface="+mj-lt"/>
              </a:rPr>
              <a:t>Paget, Dan. </a:t>
            </a:r>
            <a:r>
              <a:rPr lang="en-GB" sz="1600" dirty="0">
                <a:latin typeface="+mj-lt"/>
                <a:hlinkClick r:id="rId2"/>
              </a:rPr>
              <a:t>https://www.ispionline.it/it/pubblicazione/tanzanias-election-president-magufuli-and-struggle-ideas-27952</a:t>
            </a:r>
            <a:endParaRPr lang="en-GB" sz="1600" dirty="0"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Laure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Traoré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. “Beyond Vote-Buying: Personalized Political Ties and Party Activists' Interpretations of Gift-Giving in the 2013 Elections in Bamako.” 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Mande Studies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vol. 19, 2017, pp. 17–39. </a:t>
            </a:r>
            <a:r>
              <a:rPr lang="en-GB" sz="1600" dirty="0">
                <a:latin typeface="+mj-lt"/>
                <a:hlinkClick r:id="rId3"/>
              </a:rPr>
              <a:t>https://www.jstor.org/stable/10.2979/mande.19.1.03?seq=1</a:t>
            </a: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Husaini, Sa’eed. </a:t>
            </a:r>
            <a:r>
              <a:rPr lang="en-GB" sz="1600" dirty="0">
                <a:latin typeface="+mj-lt"/>
                <a:hlinkClick r:id="rId4"/>
              </a:rPr>
              <a:t>https://africasacountry.com/2018/11/the-rebirth-of-the-nigerian-left</a:t>
            </a:r>
            <a:r>
              <a:rPr lang="en-GB" sz="1600" dirty="0">
                <a:latin typeface="+mj-lt"/>
              </a:rPr>
              <a:t> </a:t>
            </a:r>
          </a:p>
          <a:p>
            <a:r>
              <a:rPr lang="en-US" sz="1600" b="0" i="0" dirty="0" err="1">
                <a:solidFill>
                  <a:srgbClr val="333333"/>
                </a:solidFill>
                <a:effectLst/>
                <a:latin typeface="+mj-lt"/>
              </a:rPr>
              <a:t>Mulugeta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+mj-lt"/>
              </a:rPr>
              <a:t>, Daniel (2019) </a:t>
            </a:r>
            <a:r>
              <a:rPr lang="en-US" sz="1600" b="0" i="0" u="none" strike="noStrike" dirty="0">
                <a:solidFill>
                  <a:srgbClr val="00859B"/>
                </a:solidFill>
                <a:effectLst/>
                <a:latin typeface="+mj-lt"/>
                <a:hlinkClick r:id="rId5"/>
              </a:rPr>
              <a:t>'Everyday conceptions of the state in Ethiopia: corruption discourses, moral idioms and the ideals of mengist'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+mj-lt"/>
              </a:rPr>
              <a:t> Critical African Studies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+mj-lt"/>
              </a:rPr>
              <a:t>, (11) 3, pp 285-300.</a:t>
            </a:r>
            <a:endParaRPr lang="en-GB" sz="1600" dirty="0">
              <a:latin typeface="+mj-lt"/>
            </a:endParaRPr>
          </a:p>
          <a:p>
            <a:r>
              <a:rPr lang="en-GB" sz="1600" dirty="0" err="1">
                <a:latin typeface="+mj-lt"/>
              </a:rPr>
              <a:t>Gebremariam</a:t>
            </a:r>
            <a:r>
              <a:rPr lang="en-GB" sz="1600" dirty="0">
                <a:latin typeface="+mj-lt"/>
              </a:rPr>
              <a:t>, E. B. </a:t>
            </a:r>
            <a:r>
              <a:rPr lang="en-GB" sz="1600" b="0" i="0" u="none" strike="noStrike" dirty="0">
                <a:effectLst/>
                <a:latin typeface="+mj-lt"/>
                <a:hlinkClick r:id="rId6"/>
              </a:rPr>
              <a:t>The Carrot and Stick of Ethiopian ‘Democratic Developmentalism’: ideological, legal and policy frameworks</a:t>
            </a:r>
            <a:r>
              <a:rPr lang="en-GB" sz="1600" b="0" i="0" dirty="0">
                <a:solidFill>
                  <a:srgbClr val="3A3D3F"/>
                </a:solidFill>
                <a:effectLst/>
                <a:latin typeface="+mj-lt"/>
              </a:rPr>
              <a:t> (Book Chapter) in </a:t>
            </a:r>
            <a:r>
              <a:rPr lang="en-GB" sz="1600" b="0" i="1" dirty="0">
                <a:solidFill>
                  <a:srgbClr val="3A3D3F"/>
                </a:solidFill>
                <a:effectLst/>
                <a:latin typeface="+mj-lt"/>
              </a:rPr>
              <a:t>Democratic Developmental State: North-South Perspectives </a:t>
            </a:r>
            <a:r>
              <a:rPr lang="en-GB" sz="1600" b="0" i="0" dirty="0">
                <a:solidFill>
                  <a:srgbClr val="3A3D3F"/>
                </a:solidFill>
                <a:effectLst/>
                <a:latin typeface="+mj-lt"/>
              </a:rPr>
              <a:t>(Tapscott, C., Halvorsen, T., and Rosario, T.) CROP and </a:t>
            </a:r>
            <a:r>
              <a:rPr lang="en-GB" sz="1600" b="0" i="0" dirty="0" err="1">
                <a:solidFill>
                  <a:srgbClr val="3A3D3F"/>
                </a:solidFill>
                <a:effectLst/>
                <a:latin typeface="+mj-lt"/>
              </a:rPr>
              <a:t>Ibedem</a:t>
            </a:r>
            <a:r>
              <a:rPr lang="en-GB" sz="1600" b="0" i="0" dirty="0">
                <a:solidFill>
                  <a:srgbClr val="3A3D3F"/>
                </a:solidFill>
                <a:effectLst/>
                <a:latin typeface="+mj-lt"/>
              </a:rPr>
              <a:t> Press</a:t>
            </a:r>
          </a:p>
          <a:p>
            <a:r>
              <a:rPr lang="en-GB" sz="1600" b="0" i="0" dirty="0">
                <a:solidFill>
                  <a:srgbClr val="333333"/>
                </a:solidFill>
                <a:effectLst/>
                <a:latin typeface="+mj-lt"/>
              </a:rPr>
              <a:t>Stephanie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+mj-lt"/>
              </a:rPr>
              <a:t>Diepeveen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+mj-lt"/>
              </a:rPr>
              <a:t> (2016) Politics in everyday Kenyan street-life: the people’s parliament in Mombasa, Kenya, Journal of Eastern African Studies, 10:2, 266-283, DOI: </a:t>
            </a:r>
            <a:r>
              <a:rPr lang="en-GB" sz="1600" b="0" i="0" u="sng" dirty="0">
                <a:solidFill>
                  <a:srgbClr val="333333"/>
                </a:solidFill>
                <a:effectLst/>
                <a:latin typeface="+mj-lt"/>
                <a:hlinkClick r:id="rId7"/>
              </a:rPr>
              <a:t>10.1080/17531055.2016.1187806</a:t>
            </a:r>
            <a:endParaRPr lang="en-GB" sz="1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23E5-07FC-4C50-A69F-9B825514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3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6DA3-5ED1-4C1A-85A5-E2492E67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argument: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FCA5D-346D-4F86-AD88-EFFCF23E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3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E9D4568-3A7B-450B-80D9-693B486831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97666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Governance consists of three dimensions:</a:t>
            </a: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			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Epistemic --- Social </a:t>
            </a:r>
            <a:br>
              <a:rPr lang="en-GB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				-- Material --</a:t>
            </a:r>
          </a:p>
          <a:p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The good governance agenda was part of a wider shift towards epistemic governance.</a:t>
            </a:r>
          </a:p>
          <a:p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Populism is a response to the neglect of the social dimensions of governance.</a:t>
            </a:r>
          </a:p>
          <a:p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6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DD-8388-4666-A85D-5882CE40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76" y="609600"/>
            <a:ext cx="6484526" cy="1320800"/>
          </a:xfrm>
        </p:spPr>
        <p:txBody>
          <a:bodyPr/>
          <a:lstStyle/>
          <a:p>
            <a:r>
              <a:rPr lang="en-GB" dirty="0"/>
              <a:t>Good governance and </a:t>
            </a:r>
            <a:br>
              <a:rPr lang="en-GB" dirty="0"/>
            </a:br>
            <a:r>
              <a:rPr lang="en-GB" dirty="0"/>
              <a:t>Neo-patrimonialism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10C0-59D3-48CC-AF66-8217E8AD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58265"/>
            <a:ext cx="9279466" cy="36901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Key terms that emerged in the 1990s:</a:t>
            </a:r>
          </a:p>
          <a:p>
            <a:pPr lvl="1"/>
            <a:r>
              <a:rPr lang="en-GB" sz="2400" dirty="0"/>
              <a:t>SAPs failed -&gt; Institutions: Accountability, Transparency, Efficiency. </a:t>
            </a:r>
            <a:br>
              <a:rPr lang="en-GB" sz="2400" dirty="0"/>
            </a:br>
            <a:r>
              <a:rPr lang="en-GB" sz="2400" dirty="0"/>
              <a:t>(World Bank 1992).</a:t>
            </a:r>
          </a:p>
          <a:p>
            <a:pPr lvl="1"/>
            <a:r>
              <a:rPr lang="en-GB" sz="2400" dirty="0"/>
              <a:t>Neo-patrimonialism: resurgence in 1990s </a:t>
            </a:r>
            <a:br>
              <a:rPr lang="en-GB" sz="2400" dirty="0"/>
            </a:br>
            <a:r>
              <a:rPr lang="en-GB" sz="2400" dirty="0"/>
              <a:t> (Van de Walle, Bratton) </a:t>
            </a:r>
          </a:p>
          <a:p>
            <a:pPr marL="0" indent="0">
              <a:buNone/>
            </a:pPr>
            <a:r>
              <a:rPr lang="en-GB" sz="3000" dirty="0"/>
              <a:t>Why are we still talking about these terms?</a:t>
            </a:r>
          </a:p>
          <a:p>
            <a:pPr lvl="1"/>
            <a:r>
              <a:rPr lang="en-GB" sz="2400" dirty="0"/>
              <a:t>Subject to extensive critique (Mkandawire, Di Grassi) BUT still influential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D1543-46C0-446C-BC90-EB0EC7887463}"/>
              </a:ext>
            </a:extLst>
          </p:cNvPr>
          <p:cNvGrpSpPr/>
          <p:nvPr/>
        </p:nvGrpSpPr>
        <p:grpSpPr>
          <a:xfrm>
            <a:off x="472612" y="205203"/>
            <a:ext cx="1840522" cy="1987937"/>
            <a:chOff x="4830069" y="2259000"/>
            <a:chExt cx="2278432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1C0D2C-556C-443C-9B5B-AD34FDE29C4D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Books">
              <a:extLst>
                <a:ext uri="{FF2B5EF4-FFF2-40B4-BE49-F238E27FC236}">
                  <a16:creationId xmlns:a16="http://schemas.microsoft.com/office/drawing/2014/main" id="{518AE80D-A368-4257-B642-176ACE8077D2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C1B1F1-6DF1-45FD-A3EF-17DE3E818C75}"/>
                </a:ext>
              </a:extLst>
            </p:cNvPr>
            <p:cNvGrpSpPr/>
            <p:nvPr/>
          </p:nvGrpSpPr>
          <p:grpSpPr>
            <a:xfrm>
              <a:off x="4830069" y="3879000"/>
              <a:ext cx="2278432" cy="720000"/>
              <a:chOff x="504596" y="1639037"/>
              <a:chExt cx="2278432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D3A26E-9394-4EAC-8A4B-E85FDF5E42D6}"/>
                  </a:ext>
                </a:extLst>
              </p:cNvPr>
              <p:cNvSpPr/>
              <p:nvPr/>
            </p:nvSpPr>
            <p:spPr>
              <a:xfrm>
                <a:off x="758027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4F3DED-83F7-4C7E-9B3C-2922C484185D}"/>
                  </a:ext>
                </a:extLst>
              </p:cNvPr>
              <p:cNvSpPr txBox="1"/>
              <p:nvPr/>
            </p:nvSpPr>
            <p:spPr>
              <a:xfrm>
                <a:off x="504596" y="1639037"/>
                <a:ext cx="227843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The discipline: African Studies and Aid Industry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64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DD-8388-4666-A85D-5882CE40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76" y="609600"/>
            <a:ext cx="6484526" cy="1320800"/>
          </a:xfrm>
        </p:spPr>
        <p:txBody>
          <a:bodyPr/>
          <a:lstStyle/>
          <a:p>
            <a:r>
              <a:rPr lang="en-GB" dirty="0"/>
              <a:t>1st critique  of the Good Governance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10C0-59D3-48CC-AF66-8217E8AD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15" y="2663222"/>
            <a:ext cx="8422599" cy="34830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1.a)  Imposition of Western-style institutions / Conditionality 	   	(Abrahamsen 2000, 2004) </a:t>
            </a:r>
            <a:br>
              <a:rPr lang="en-GB" sz="2400" dirty="0"/>
            </a:br>
            <a:r>
              <a:rPr lang="en-GB" sz="2400" dirty="0"/>
              <a:t>1. b) Neo-liberalism: access to markets 	for international capital. 		(Mkandawire 2009)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 Choiceless Democracies (Mkandawire 1998, </a:t>
            </a:r>
            <a:r>
              <a:rPr lang="en-GB" sz="2400" dirty="0" err="1">
                <a:sym typeface="Wingdings" panose="05000000000000000000" pitchFamily="2" charset="2"/>
              </a:rPr>
              <a:t>Przeworski</a:t>
            </a:r>
            <a:r>
              <a:rPr lang="en-GB" sz="2400" dirty="0">
                <a:sym typeface="Wingdings" panose="05000000000000000000" pitchFamily="2" charset="2"/>
              </a:rPr>
              <a:t> 1999)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Desire for Afro-centric Good Governance (</a:t>
            </a:r>
            <a:r>
              <a:rPr lang="en-GB" sz="2400" dirty="0" err="1"/>
              <a:t>Adejumo</a:t>
            </a:r>
            <a:r>
              <a:rPr lang="en-GB" sz="2400" dirty="0"/>
              <a:t> </a:t>
            </a:r>
            <a:r>
              <a:rPr lang="en-GB" sz="2400" dirty="0" err="1"/>
              <a:t>Ayibiowu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But what about “home grown good governance states”? Sub-national?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5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D1543-46C0-446C-BC90-EB0EC7887463}"/>
              </a:ext>
            </a:extLst>
          </p:cNvPr>
          <p:cNvGrpSpPr/>
          <p:nvPr/>
        </p:nvGrpSpPr>
        <p:grpSpPr>
          <a:xfrm>
            <a:off x="472612" y="205203"/>
            <a:ext cx="1840522" cy="1987937"/>
            <a:chOff x="4830069" y="2259000"/>
            <a:chExt cx="2278432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1C0D2C-556C-443C-9B5B-AD34FDE29C4D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Books">
              <a:extLst>
                <a:ext uri="{FF2B5EF4-FFF2-40B4-BE49-F238E27FC236}">
                  <a16:creationId xmlns:a16="http://schemas.microsoft.com/office/drawing/2014/main" id="{518AE80D-A368-4257-B642-176ACE8077D2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C1B1F1-6DF1-45FD-A3EF-17DE3E818C75}"/>
                </a:ext>
              </a:extLst>
            </p:cNvPr>
            <p:cNvGrpSpPr/>
            <p:nvPr/>
          </p:nvGrpSpPr>
          <p:grpSpPr>
            <a:xfrm>
              <a:off x="4830069" y="3879000"/>
              <a:ext cx="2278432" cy="720000"/>
              <a:chOff x="504596" y="1639037"/>
              <a:chExt cx="2278432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D3A26E-9394-4EAC-8A4B-E85FDF5E42D6}"/>
                  </a:ext>
                </a:extLst>
              </p:cNvPr>
              <p:cNvSpPr/>
              <p:nvPr/>
            </p:nvSpPr>
            <p:spPr>
              <a:xfrm>
                <a:off x="758027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4F3DED-83F7-4C7E-9B3C-2922C484185D}"/>
                  </a:ext>
                </a:extLst>
              </p:cNvPr>
              <p:cNvSpPr txBox="1"/>
              <p:nvPr/>
            </p:nvSpPr>
            <p:spPr>
              <a:xfrm>
                <a:off x="504596" y="1639037"/>
                <a:ext cx="227843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The discipline: African Studies and Aid Industry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782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DD-8388-4666-A85D-5882CE40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202" y="428846"/>
            <a:ext cx="6960869" cy="1320800"/>
          </a:xfrm>
        </p:spPr>
        <p:txBody>
          <a:bodyPr>
            <a:normAutofit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critique: </a:t>
            </a:r>
            <a:br>
              <a:rPr lang="en-GB" dirty="0"/>
            </a:br>
            <a:r>
              <a:rPr lang="en-GB" dirty="0"/>
              <a:t>Good Governance a Technocracy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10C0-59D3-48CC-AF66-8217E8AD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14427"/>
            <a:ext cx="9215966" cy="38339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Apolitical: </a:t>
            </a:r>
          </a:p>
          <a:p>
            <a:r>
              <a:rPr lang="en-GB" sz="2400" dirty="0"/>
              <a:t>Development as a technical problem, susceptible to a “managerial fix”. (Leftwich 1993, 1994, Polzer 2001)</a:t>
            </a:r>
          </a:p>
          <a:p>
            <a:pPr marL="0" indent="0">
              <a:buNone/>
            </a:pPr>
            <a:r>
              <a:rPr lang="en-GB" sz="2400" b="1" dirty="0"/>
              <a:t>Technocracy vs democracy:</a:t>
            </a:r>
          </a:p>
          <a:p>
            <a:r>
              <a:rPr lang="en-GB" sz="2400" dirty="0"/>
              <a:t>“Technocratic policy-making and democratic accountability” </a:t>
            </a:r>
            <a:br>
              <a:rPr lang="en-GB" sz="2400" dirty="0"/>
            </a:br>
            <a:r>
              <a:rPr lang="en-GB" sz="2400" dirty="0"/>
              <a:t>(Bangura + Mkandawire at UNRISD) “Politics of insulation” e.g. Central Banks</a:t>
            </a:r>
          </a:p>
          <a:p>
            <a:r>
              <a:rPr lang="en-GB" sz="2400" dirty="0"/>
              <a:t>Good governance as </a:t>
            </a:r>
            <a:r>
              <a:rPr lang="en-GB" sz="2400" i="1" dirty="0"/>
              <a:t>epistocracy</a:t>
            </a:r>
            <a:r>
              <a:rPr lang="en-GB" sz="2400" dirty="0"/>
              <a:t>. Knowledge-based rule. (Bhatia, Gunn, Holst)</a:t>
            </a:r>
          </a:p>
          <a:p>
            <a:pPr marL="0" indent="0">
              <a:buNone/>
            </a:pPr>
            <a:r>
              <a:rPr lang="en-GB" sz="2400" dirty="0"/>
              <a:t>Staying power? Arrived into specific intellectual and political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6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D1543-46C0-446C-BC90-EB0EC7887463}"/>
              </a:ext>
            </a:extLst>
          </p:cNvPr>
          <p:cNvGrpSpPr/>
          <p:nvPr/>
        </p:nvGrpSpPr>
        <p:grpSpPr>
          <a:xfrm>
            <a:off x="472612" y="205203"/>
            <a:ext cx="1840522" cy="1987937"/>
            <a:chOff x="4830069" y="2259000"/>
            <a:chExt cx="2278432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1C0D2C-556C-443C-9B5B-AD34FDE29C4D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Books">
              <a:extLst>
                <a:ext uri="{FF2B5EF4-FFF2-40B4-BE49-F238E27FC236}">
                  <a16:creationId xmlns:a16="http://schemas.microsoft.com/office/drawing/2014/main" id="{518AE80D-A368-4257-B642-176ACE8077D2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C1B1F1-6DF1-45FD-A3EF-17DE3E818C75}"/>
                </a:ext>
              </a:extLst>
            </p:cNvPr>
            <p:cNvGrpSpPr/>
            <p:nvPr/>
          </p:nvGrpSpPr>
          <p:grpSpPr>
            <a:xfrm>
              <a:off x="4830069" y="3879000"/>
              <a:ext cx="2278432" cy="720000"/>
              <a:chOff x="504596" y="1639037"/>
              <a:chExt cx="2278432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D3A26E-9394-4EAC-8A4B-E85FDF5E42D6}"/>
                  </a:ext>
                </a:extLst>
              </p:cNvPr>
              <p:cNvSpPr/>
              <p:nvPr/>
            </p:nvSpPr>
            <p:spPr>
              <a:xfrm>
                <a:off x="758027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4F3DED-83F7-4C7E-9B3C-2922C484185D}"/>
                  </a:ext>
                </a:extLst>
              </p:cNvPr>
              <p:cNvSpPr txBox="1"/>
              <p:nvPr/>
            </p:nvSpPr>
            <p:spPr>
              <a:xfrm>
                <a:off x="504596" y="1639037"/>
                <a:ext cx="227843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The discipline: African Studies and Aid Industry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377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DD-8388-4666-A85D-5882CE40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76" y="599326"/>
            <a:ext cx="6484526" cy="1320800"/>
          </a:xfrm>
        </p:spPr>
        <p:txBody>
          <a:bodyPr/>
          <a:lstStyle/>
          <a:p>
            <a:r>
              <a:rPr lang="en-GB" dirty="0"/>
              <a:t>Revenge of Society: </a:t>
            </a:r>
            <a:br>
              <a:rPr lang="en-GB" dirty="0"/>
            </a:br>
            <a:r>
              <a:rPr lang="en-GB" dirty="0"/>
              <a:t>pathologizing the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10C0-59D3-48CC-AF66-8217E8AD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58266"/>
            <a:ext cx="9039543" cy="3700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1980s: scholarly disillusionment with political and economic failure in Africa. Where to locate the source of failure?</a:t>
            </a:r>
          </a:p>
          <a:p>
            <a:pPr lvl="1"/>
            <a:r>
              <a:rPr lang="en-GB" sz="2400" dirty="0"/>
              <a:t>“Revenge of Society”. (Bayart, </a:t>
            </a:r>
            <a:r>
              <a:rPr lang="en-GB" sz="2400" i="1" dirty="0"/>
              <a:t>Political Domination in Africa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Belief among Western scholars that, in Africa, the social had overwhelmed the political. </a:t>
            </a:r>
          </a:p>
          <a:p>
            <a:pPr lvl="1"/>
            <a:r>
              <a:rPr lang="en-GB" sz="2400" dirty="0"/>
              <a:t>E.g. Joseph 1979 versus 1987</a:t>
            </a:r>
          </a:p>
          <a:p>
            <a:pPr lvl="1"/>
            <a:r>
              <a:rPr lang="en-GB" sz="2400" dirty="0"/>
              <a:t>Society had corrupted the state (Martinussen)</a:t>
            </a:r>
          </a:p>
          <a:p>
            <a:pPr marL="0" indent="0">
              <a:buNone/>
            </a:pPr>
            <a:r>
              <a:rPr lang="en-GB" sz="2800" dirty="0"/>
              <a:t>Neo-patrimonialism: social relations in Africa as a liability.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7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D1543-46C0-446C-BC90-EB0EC7887463}"/>
              </a:ext>
            </a:extLst>
          </p:cNvPr>
          <p:cNvGrpSpPr/>
          <p:nvPr/>
        </p:nvGrpSpPr>
        <p:grpSpPr>
          <a:xfrm>
            <a:off x="472612" y="205203"/>
            <a:ext cx="1840522" cy="1987937"/>
            <a:chOff x="4830069" y="2259000"/>
            <a:chExt cx="2278432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1C0D2C-556C-443C-9B5B-AD34FDE29C4D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Books">
              <a:extLst>
                <a:ext uri="{FF2B5EF4-FFF2-40B4-BE49-F238E27FC236}">
                  <a16:creationId xmlns:a16="http://schemas.microsoft.com/office/drawing/2014/main" id="{518AE80D-A368-4257-B642-176ACE8077D2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C1B1F1-6DF1-45FD-A3EF-17DE3E818C75}"/>
                </a:ext>
              </a:extLst>
            </p:cNvPr>
            <p:cNvGrpSpPr/>
            <p:nvPr/>
          </p:nvGrpSpPr>
          <p:grpSpPr>
            <a:xfrm>
              <a:off x="4830069" y="3879000"/>
              <a:ext cx="2278432" cy="720000"/>
              <a:chOff x="504596" y="1639037"/>
              <a:chExt cx="2278432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D3A26E-9394-4EAC-8A4B-E85FDF5E42D6}"/>
                  </a:ext>
                </a:extLst>
              </p:cNvPr>
              <p:cNvSpPr/>
              <p:nvPr/>
            </p:nvSpPr>
            <p:spPr>
              <a:xfrm>
                <a:off x="758027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4F3DED-83F7-4C7E-9B3C-2922C484185D}"/>
                  </a:ext>
                </a:extLst>
              </p:cNvPr>
              <p:cNvSpPr txBox="1"/>
              <p:nvPr/>
            </p:nvSpPr>
            <p:spPr>
              <a:xfrm>
                <a:off x="504596" y="1639037"/>
                <a:ext cx="227843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The discipline: African Studies and Aid Industry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9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DD-8388-4666-A85D-5882CE40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76" y="477193"/>
            <a:ext cx="6484526" cy="77741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Technocracy to the rescue!</a:t>
            </a:r>
            <a:br>
              <a:rPr lang="en-GB" dirty="0"/>
            </a:br>
            <a:br>
              <a:rPr lang="en-GB" dirty="0"/>
            </a:br>
            <a:r>
              <a:rPr lang="en-GB" sz="28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n-GB" dirty="0"/>
              <a:t>Epistemic --- Social </a:t>
            </a:r>
            <a:br>
              <a:rPr lang="en-GB" dirty="0"/>
            </a:br>
            <a:r>
              <a:rPr lang="en-GB" dirty="0"/>
              <a:t>         -- Material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10C0-59D3-48CC-AF66-8217E8AD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2" y="2334850"/>
            <a:ext cx="9520766" cy="4094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500" dirty="0">
              <a:solidFill>
                <a:srgbClr val="00B050"/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 The b</a:t>
            </a:r>
            <a:r>
              <a:rPr lang="en-GB" sz="2400" dirty="0"/>
              <a:t>inary of good governance vs. neopatrimonialism is only one 	iteration of this wider assertion of the value of the epistemic 	over the 	social dimension of governance. </a:t>
            </a:r>
          </a:p>
          <a:p>
            <a:pPr marL="0" indent="0">
              <a:buNone/>
            </a:pPr>
            <a:r>
              <a:rPr lang="en-GB" sz="2400" b="1" dirty="0"/>
              <a:t>Rise of markets accompanied by epistocratic gate-keeping:</a:t>
            </a:r>
          </a:p>
          <a:p>
            <a:r>
              <a:rPr lang="en-GB" sz="2400" dirty="0"/>
              <a:t>New Public Management, Audit Culture, rise of supra-national institutions. “Governing by rules and ruling by numbers” (Schmidt)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8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D1543-46C0-446C-BC90-EB0EC7887463}"/>
              </a:ext>
            </a:extLst>
          </p:cNvPr>
          <p:cNvGrpSpPr/>
          <p:nvPr/>
        </p:nvGrpSpPr>
        <p:grpSpPr>
          <a:xfrm>
            <a:off x="472612" y="205203"/>
            <a:ext cx="1840522" cy="1987937"/>
            <a:chOff x="4830069" y="2259000"/>
            <a:chExt cx="2278432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1C0D2C-556C-443C-9B5B-AD34FDE29C4D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Books">
              <a:extLst>
                <a:ext uri="{FF2B5EF4-FFF2-40B4-BE49-F238E27FC236}">
                  <a16:creationId xmlns:a16="http://schemas.microsoft.com/office/drawing/2014/main" id="{518AE80D-A368-4257-B642-176ACE8077D2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C1B1F1-6DF1-45FD-A3EF-17DE3E818C75}"/>
                </a:ext>
              </a:extLst>
            </p:cNvPr>
            <p:cNvGrpSpPr/>
            <p:nvPr/>
          </p:nvGrpSpPr>
          <p:grpSpPr>
            <a:xfrm>
              <a:off x="4830069" y="3879000"/>
              <a:ext cx="2278432" cy="720000"/>
              <a:chOff x="504596" y="1639037"/>
              <a:chExt cx="2278432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D3A26E-9394-4EAC-8A4B-E85FDF5E42D6}"/>
                  </a:ext>
                </a:extLst>
              </p:cNvPr>
              <p:cNvSpPr/>
              <p:nvPr/>
            </p:nvSpPr>
            <p:spPr>
              <a:xfrm>
                <a:off x="758027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4F3DED-83F7-4C7E-9B3C-2922C484185D}"/>
                  </a:ext>
                </a:extLst>
              </p:cNvPr>
              <p:cNvSpPr txBox="1"/>
              <p:nvPr/>
            </p:nvSpPr>
            <p:spPr>
              <a:xfrm>
                <a:off x="504596" y="1639037"/>
                <a:ext cx="227843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The discipline: African Studies and Aid Industry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353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DD-8388-4666-A85D-5882CE40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75" y="609600"/>
            <a:ext cx="7224857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Foregrounding the epistemic dimensions of governance</a:t>
            </a:r>
            <a:br>
              <a:rPr lang="en-GB" dirty="0"/>
            </a:br>
            <a:br>
              <a:rPr lang="en-GB" sz="1600" dirty="0"/>
            </a:b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10C0-59D3-48CC-AF66-8217E8AD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15" y="2520003"/>
            <a:ext cx="8596668" cy="34830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 dirty="0"/>
              <a:t>Mistrust of social relations in politics has deeper intellectual roots:</a:t>
            </a:r>
          </a:p>
          <a:p>
            <a:r>
              <a:rPr lang="en-GB" sz="3800" dirty="0"/>
              <a:t>Liberal theory aims to strip away social dimensions of power: power is accountable when it is impersonal and anonymous (Warren 1999).</a:t>
            </a:r>
          </a:p>
          <a:p>
            <a:r>
              <a:rPr lang="en-GB" sz="3800" dirty="0"/>
              <a:t>Freedom conceived as rationality and independence. Focus on individuals, not relations.</a:t>
            </a:r>
          </a:p>
          <a:p>
            <a:pPr marL="0" indent="0">
              <a:buNone/>
            </a:pPr>
            <a:r>
              <a:rPr lang="en-GB" sz="3800" dirty="0"/>
              <a:t>Indeed, liberal democracy is based on individuals, not society (Ake, Lumumba-</a:t>
            </a:r>
            <a:r>
              <a:rPr lang="en-GB" sz="3800" dirty="0" err="1"/>
              <a:t>Kasongo</a:t>
            </a:r>
            <a:r>
              <a:rPr lang="en-GB" sz="3800" dirty="0"/>
              <a:t>).</a:t>
            </a:r>
          </a:p>
          <a:p>
            <a:pPr marL="0" indent="0">
              <a:buNone/>
            </a:pPr>
            <a:r>
              <a:rPr lang="en-GB" sz="3800" dirty="0"/>
              <a:t>Good Governance Agenda lives on in the discipline through principal-agent models.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05AE-7436-4DD9-A96D-54BA8B0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9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D1543-46C0-446C-BC90-EB0EC7887463}"/>
              </a:ext>
            </a:extLst>
          </p:cNvPr>
          <p:cNvGrpSpPr/>
          <p:nvPr/>
        </p:nvGrpSpPr>
        <p:grpSpPr>
          <a:xfrm>
            <a:off x="472612" y="205203"/>
            <a:ext cx="1840522" cy="1987937"/>
            <a:chOff x="4830069" y="2259000"/>
            <a:chExt cx="2278432" cy="234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1C0D2C-556C-443C-9B5B-AD34FDE29C4D}"/>
                </a:ext>
              </a:extLst>
            </p:cNvPr>
            <p:cNvSpPr/>
            <p:nvPr/>
          </p:nvSpPr>
          <p:spPr>
            <a:xfrm>
              <a:off x="5478375" y="2259000"/>
              <a:ext cx="1235250" cy="1235250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Books">
              <a:extLst>
                <a:ext uri="{FF2B5EF4-FFF2-40B4-BE49-F238E27FC236}">
                  <a16:creationId xmlns:a16="http://schemas.microsoft.com/office/drawing/2014/main" id="{518AE80D-A368-4257-B642-176ACE8077D2}"/>
                </a:ext>
              </a:extLst>
            </p:cNvPr>
            <p:cNvSpPr/>
            <p:nvPr/>
          </p:nvSpPr>
          <p:spPr>
            <a:xfrm>
              <a:off x="5741625" y="2522250"/>
              <a:ext cx="708750" cy="7087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C1B1F1-6DF1-45FD-A3EF-17DE3E818C75}"/>
                </a:ext>
              </a:extLst>
            </p:cNvPr>
            <p:cNvGrpSpPr/>
            <p:nvPr/>
          </p:nvGrpSpPr>
          <p:grpSpPr>
            <a:xfrm>
              <a:off x="4830069" y="3879000"/>
              <a:ext cx="2278432" cy="720000"/>
              <a:chOff x="504596" y="1639037"/>
              <a:chExt cx="2278432" cy="720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D3A26E-9394-4EAC-8A4B-E85FDF5E42D6}"/>
                  </a:ext>
                </a:extLst>
              </p:cNvPr>
              <p:cNvSpPr/>
              <p:nvPr/>
            </p:nvSpPr>
            <p:spPr>
              <a:xfrm>
                <a:off x="758027" y="1639037"/>
                <a:ext cx="2025000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4F3DED-83F7-4C7E-9B3C-2922C484185D}"/>
                  </a:ext>
                </a:extLst>
              </p:cNvPr>
              <p:cNvSpPr txBox="1"/>
              <p:nvPr/>
            </p:nvSpPr>
            <p:spPr>
              <a:xfrm>
                <a:off x="504596" y="1639037"/>
                <a:ext cx="227843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US" sz="1600" kern="1200" dirty="0"/>
                  <a:t>The discipline: African Studies and Aid Industry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99488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2935</Words>
  <Application>Microsoft Office PowerPoint</Application>
  <PresentationFormat>Widescreen</PresentationFormat>
  <Paragraphs>261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Wingdings 3</vt:lpstr>
      <vt:lpstr>Facet</vt:lpstr>
      <vt:lpstr>Technocracy, populism and good governance What Nigeria can teach us about the global crisis of democracy</vt:lpstr>
      <vt:lpstr>  </vt:lpstr>
      <vt:lpstr>Overview of the argument:</vt:lpstr>
      <vt:lpstr>Good governance and  Neo-patrimonialism</vt:lpstr>
      <vt:lpstr>1st critique  of the Good Governance Agenda</vt:lpstr>
      <vt:lpstr>2nd critique:  Good Governance a Technocracy</vt:lpstr>
      <vt:lpstr>Revenge of Society:  pathologizing the social</vt:lpstr>
      <vt:lpstr>Technocracy to the rescue!   Epistemic --- Social           -- Material --</vt:lpstr>
      <vt:lpstr>Foregrounding the epistemic dimensions of governance   </vt:lpstr>
      <vt:lpstr>PowerPoint Presentation</vt:lpstr>
      <vt:lpstr>Lagos Model in Southwest Nigeria</vt:lpstr>
      <vt:lpstr>The Lagos Model</vt:lpstr>
      <vt:lpstr>Lagos Model = technocratic good governance (sort of)</vt:lpstr>
      <vt:lpstr>The Lagos model in Ekiti and Oyo </vt:lpstr>
      <vt:lpstr>What’s wrong with the Lagos Model?</vt:lpstr>
      <vt:lpstr>Socially-embedded good governance</vt:lpstr>
      <vt:lpstr>Stepping into the void:</vt:lpstr>
      <vt:lpstr>Stepping into the void:</vt:lpstr>
      <vt:lpstr>Review of the argument:</vt:lpstr>
      <vt:lpstr> Isn’t the rise of populism an anti-system response to inequality (Piketty) and the changing material dimensions of governance?  - Polanyi (Fraser, Hopkin) - BUT 1. role of education and 2. the state  How should we respond?  “Adults in the room” vs. “they don’t care about people like you”</vt:lpstr>
      <vt:lpstr>Oyo and Ekiti: What happened after 2015?</vt:lpstr>
      <vt:lpstr>Thanks for listening!  Portia.Roelofs@st-annes.ox.ac.uk</vt:lpstr>
      <vt:lpstr>PowerPoint Presentation</vt:lpstr>
      <vt:lpstr>Bibliography: </vt:lpstr>
      <vt:lpstr>Bibliography 2  </vt:lpstr>
      <vt:lpstr>Bibliography 3</vt:lpstr>
      <vt:lpstr>Normative Politics Readings: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Portia Roelofs</dc:creator>
  <cp:lastModifiedBy>Brenda McCollum</cp:lastModifiedBy>
  <cp:revision>57</cp:revision>
  <dcterms:created xsi:type="dcterms:W3CDTF">2017-04-16T15:04:20Z</dcterms:created>
  <dcterms:modified xsi:type="dcterms:W3CDTF">2020-10-29T15:23:12Z</dcterms:modified>
</cp:coreProperties>
</file>